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4" r:id="rId2"/>
    <p:sldId id="262" r:id="rId3"/>
    <p:sldId id="260" r:id="rId4"/>
    <p:sldId id="261" r:id="rId5"/>
  </p:sldIdLst>
  <p:sldSz cx="12192000" cy="6858000"/>
  <p:notesSz cx="6888163" cy="100203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660"/>
  </p:normalViewPr>
  <p:slideViewPr>
    <p:cSldViewPr snapToGrid="0">
      <p:cViewPr>
        <p:scale>
          <a:sx n="77" d="100"/>
          <a:sy n="77" d="100"/>
        </p:scale>
        <p:origin x="-732"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nb-NO"/>
          </a:p>
        </p:txBody>
      </p:sp>
      <p:sp>
        <p:nvSpPr>
          <p:cNvPr id="3" name="Plassholder for dato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A3C6B56B-495C-455D-AF23-82242A0BA9C4}" type="datetimeFigureOut">
              <a:rPr lang="nb-NO" smtClean="0"/>
              <a:t>06.01.2020</a:t>
            </a:fld>
            <a:endParaRPr lang="nb-NO"/>
          </a:p>
        </p:txBody>
      </p:sp>
      <p:sp>
        <p:nvSpPr>
          <p:cNvPr id="4" name="Plassholder for lysbilde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nb-NO"/>
          </a:p>
        </p:txBody>
      </p:sp>
      <p:sp>
        <p:nvSpPr>
          <p:cNvPr id="5" name="Plassholder for notat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nb-NO"/>
          </a:p>
        </p:txBody>
      </p:sp>
      <p:sp>
        <p:nvSpPr>
          <p:cNvPr id="7" name="Plassholder for lysbildenumm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43300355-EFC3-455B-838C-685A261C3859}" type="slidenum">
              <a:rPr lang="nb-NO" smtClean="0"/>
              <a:t>‹#›</a:t>
            </a:fld>
            <a:endParaRPr lang="nb-NO"/>
          </a:p>
        </p:txBody>
      </p:sp>
    </p:spTree>
    <p:extLst>
      <p:ext uri="{BB962C8B-B14F-4D97-AF65-F5344CB8AC3E}">
        <p14:creationId xmlns:p14="http://schemas.microsoft.com/office/powerpoint/2010/main" val="305436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E12A85DD-C3C9-4DB7-9399-F0344B7B5257}"/>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xmlns="" id="{9E256F0C-60F5-488A-8476-2011ACF34A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xmlns="" id="{C0A58549-7DFE-448B-8D53-F6CAD0CEE835}"/>
              </a:ext>
            </a:extLst>
          </p:cNvPr>
          <p:cNvSpPr>
            <a:spLocks noGrp="1"/>
          </p:cNvSpPr>
          <p:nvPr>
            <p:ph type="dt" sz="half" idx="10"/>
          </p:nvPr>
        </p:nvSpPr>
        <p:spPr/>
        <p:txBody>
          <a:bodyPr/>
          <a:lstStyle/>
          <a:p>
            <a:fld id="{2DC0B1FD-18D4-4110-B988-AEEA85CFF547}" type="datetime1">
              <a:rPr lang="nb-NO" smtClean="0"/>
              <a:t>06.01.2020</a:t>
            </a:fld>
            <a:endParaRPr lang="nb-NO"/>
          </a:p>
        </p:txBody>
      </p:sp>
      <p:sp>
        <p:nvSpPr>
          <p:cNvPr id="5" name="Plassholder for bunntekst 4">
            <a:extLst>
              <a:ext uri="{FF2B5EF4-FFF2-40B4-BE49-F238E27FC236}">
                <a16:creationId xmlns:a16="http://schemas.microsoft.com/office/drawing/2014/main" xmlns="" id="{4999F96D-D02D-4D97-8622-6DBBDC6B1902}"/>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A9828736-6D30-4ECF-8705-BDB0C73897BF}"/>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339452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81F60021-B341-4A88-81D6-020EBFA75EA0}"/>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xmlns="" id="{3F36A0F1-B646-4FBA-98D9-3816EF22FAA5}"/>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xmlns="" id="{206C6C76-5C36-4A15-A9B9-711C827650A8}"/>
              </a:ext>
            </a:extLst>
          </p:cNvPr>
          <p:cNvSpPr>
            <a:spLocks noGrp="1"/>
          </p:cNvSpPr>
          <p:nvPr>
            <p:ph type="dt" sz="half" idx="10"/>
          </p:nvPr>
        </p:nvSpPr>
        <p:spPr/>
        <p:txBody>
          <a:bodyPr/>
          <a:lstStyle/>
          <a:p>
            <a:fld id="{B9E39BD9-A5F4-4332-A8D3-F4296B830192}" type="datetime1">
              <a:rPr lang="nb-NO" smtClean="0"/>
              <a:t>06.01.2020</a:t>
            </a:fld>
            <a:endParaRPr lang="nb-NO"/>
          </a:p>
        </p:txBody>
      </p:sp>
      <p:sp>
        <p:nvSpPr>
          <p:cNvPr id="5" name="Plassholder for bunntekst 4">
            <a:extLst>
              <a:ext uri="{FF2B5EF4-FFF2-40B4-BE49-F238E27FC236}">
                <a16:creationId xmlns:a16="http://schemas.microsoft.com/office/drawing/2014/main" xmlns="" id="{12F74887-A64E-4118-AF11-2A03959B58EB}"/>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CAEF553B-7A1A-49F5-AF2E-F2451E3A60F2}"/>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253336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xmlns="" id="{D1052497-558B-4036-98D5-22F50F2DA2F3}"/>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xmlns="" id="{C332D759-4900-4CB1-8385-8D4C8C410D44}"/>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xmlns="" id="{41D467E2-ADF2-49B6-B1D1-8D697F8523B3}"/>
              </a:ext>
            </a:extLst>
          </p:cNvPr>
          <p:cNvSpPr>
            <a:spLocks noGrp="1"/>
          </p:cNvSpPr>
          <p:nvPr>
            <p:ph type="dt" sz="half" idx="10"/>
          </p:nvPr>
        </p:nvSpPr>
        <p:spPr/>
        <p:txBody>
          <a:bodyPr/>
          <a:lstStyle/>
          <a:p>
            <a:fld id="{4E982379-442C-4337-B25E-7FB7856C7699}" type="datetime1">
              <a:rPr lang="nb-NO" smtClean="0"/>
              <a:t>06.01.2020</a:t>
            </a:fld>
            <a:endParaRPr lang="nb-NO"/>
          </a:p>
        </p:txBody>
      </p:sp>
      <p:sp>
        <p:nvSpPr>
          <p:cNvPr id="5" name="Plassholder for bunntekst 4">
            <a:extLst>
              <a:ext uri="{FF2B5EF4-FFF2-40B4-BE49-F238E27FC236}">
                <a16:creationId xmlns:a16="http://schemas.microsoft.com/office/drawing/2014/main" xmlns="" id="{B87F8D39-28FD-4A44-A2AA-F4C6964457DC}"/>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20BED2DB-A413-4365-BF4D-ADBA72757608}"/>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95924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F36F7B2E-2EF2-426D-AFF8-0D46C73BBDA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xmlns="" id="{BCB50879-0586-4294-BEE4-D2CB3544F530}"/>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xmlns="" id="{4506C93E-9207-4E41-AE69-A760D91E8CB7}"/>
              </a:ext>
            </a:extLst>
          </p:cNvPr>
          <p:cNvSpPr>
            <a:spLocks noGrp="1"/>
          </p:cNvSpPr>
          <p:nvPr>
            <p:ph type="dt" sz="half" idx="10"/>
          </p:nvPr>
        </p:nvSpPr>
        <p:spPr/>
        <p:txBody>
          <a:bodyPr/>
          <a:lstStyle/>
          <a:p>
            <a:fld id="{0DFEA455-A966-49F9-957D-4ED10E51B551}" type="datetime1">
              <a:rPr lang="nb-NO" smtClean="0"/>
              <a:t>06.01.2020</a:t>
            </a:fld>
            <a:endParaRPr lang="nb-NO"/>
          </a:p>
        </p:txBody>
      </p:sp>
      <p:sp>
        <p:nvSpPr>
          <p:cNvPr id="5" name="Plassholder for bunntekst 4">
            <a:extLst>
              <a:ext uri="{FF2B5EF4-FFF2-40B4-BE49-F238E27FC236}">
                <a16:creationId xmlns:a16="http://schemas.microsoft.com/office/drawing/2014/main" xmlns="" id="{9B2E8CB9-8857-4C4D-8FF9-530B4203547E}"/>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3A578949-98B0-46B9-815B-5E97EDBEBBC1}"/>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389181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1A68790D-0C6E-4591-8C76-C0C1EB18221B}"/>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xmlns="" id="{6E98275A-A8D2-4A85-A26B-964C064F2C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xmlns="" id="{2B26FEA1-CE5F-4C6D-AE72-376B8AF299C4}"/>
              </a:ext>
            </a:extLst>
          </p:cNvPr>
          <p:cNvSpPr>
            <a:spLocks noGrp="1"/>
          </p:cNvSpPr>
          <p:nvPr>
            <p:ph type="dt" sz="half" idx="10"/>
          </p:nvPr>
        </p:nvSpPr>
        <p:spPr/>
        <p:txBody>
          <a:bodyPr/>
          <a:lstStyle/>
          <a:p>
            <a:fld id="{3257F7F2-6A27-4F3A-9877-B316B27B2E6B}" type="datetime1">
              <a:rPr lang="nb-NO" smtClean="0"/>
              <a:t>06.01.2020</a:t>
            </a:fld>
            <a:endParaRPr lang="nb-NO"/>
          </a:p>
        </p:txBody>
      </p:sp>
      <p:sp>
        <p:nvSpPr>
          <p:cNvPr id="5" name="Plassholder for bunntekst 4">
            <a:extLst>
              <a:ext uri="{FF2B5EF4-FFF2-40B4-BE49-F238E27FC236}">
                <a16:creationId xmlns:a16="http://schemas.microsoft.com/office/drawing/2014/main" xmlns="" id="{703D1C5C-B105-43D3-A64F-CB35C90F2E99}"/>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B6E0A53B-36C3-448D-AAA0-163F4607B103}"/>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276657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A07473E1-7A01-41CD-81A4-F15B424A435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xmlns="" id="{936133DE-0C97-4497-B3B1-3B2C609ED3C7}"/>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xmlns="" id="{C56D2898-C452-4A05-8CFA-C2DD527BBFF5}"/>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xmlns="" id="{E21892C4-6257-4355-9228-7CEDBD0ABDA2}"/>
              </a:ext>
            </a:extLst>
          </p:cNvPr>
          <p:cNvSpPr>
            <a:spLocks noGrp="1"/>
          </p:cNvSpPr>
          <p:nvPr>
            <p:ph type="dt" sz="half" idx="10"/>
          </p:nvPr>
        </p:nvSpPr>
        <p:spPr/>
        <p:txBody>
          <a:bodyPr/>
          <a:lstStyle/>
          <a:p>
            <a:fld id="{DDB339DA-815B-4937-8BD3-83ACF796F974}" type="datetime1">
              <a:rPr lang="nb-NO" smtClean="0"/>
              <a:t>06.01.2020</a:t>
            </a:fld>
            <a:endParaRPr lang="nb-NO"/>
          </a:p>
        </p:txBody>
      </p:sp>
      <p:sp>
        <p:nvSpPr>
          <p:cNvPr id="6" name="Plassholder for bunntekst 5">
            <a:extLst>
              <a:ext uri="{FF2B5EF4-FFF2-40B4-BE49-F238E27FC236}">
                <a16:creationId xmlns:a16="http://schemas.microsoft.com/office/drawing/2014/main" xmlns="" id="{FB7516D8-DFF4-4FF5-A74A-24BBD9B0BC29}"/>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7" name="Plassholder for lysbildenummer 6">
            <a:extLst>
              <a:ext uri="{FF2B5EF4-FFF2-40B4-BE49-F238E27FC236}">
                <a16:creationId xmlns:a16="http://schemas.microsoft.com/office/drawing/2014/main" xmlns="" id="{D66716DB-7BF7-482E-AF10-78A3E4695D9D}"/>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118147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86D19E6D-EEDC-498F-9EE0-04F2D914014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xmlns="" id="{0EA0709B-EDD3-4011-A8BC-C95059044C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xmlns="" id="{BD8F4304-7A9D-4D67-9537-C05389538B12}"/>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xmlns="" id="{C4A40803-6AB1-44BD-A6CF-30FD2BD737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xmlns="" id="{8160C212-54C9-457F-9BBD-350DAADAC646}"/>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xmlns="" id="{6480FDAB-CC82-4655-983F-CBE169587D14}"/>
              </a:ext>
            </a:extLst>
          </p:cNvPr>
          <p:cNvSpPr>
            <a:spLocks noGrp="1"/>
          </p:cNvSpPr>
          <p:nvPr>
            <p:ph type="dt" sz="half" idx="10"/>
          </p:nvPr>
        </p:nvSpPr>
        <p:spPr/>
        <p:txBody>
          <a:bodyPr/>
          <a:lstStyle/>
          <a:p>
            <a:fld id="{6A4B49D5-9029-49BC-AB6D-1C844720B684}" type="datetime1">
              <a:rPr lang="nb-NO" smtClean="0"/>
              <a:t>06.01.2020</a:t>
            </a:fld>
            <a:endParaRPr lang="nb-NO"/>
          </a:p>
        </p:txBody>
      </p:sp>
      <p:sp>
        <p:nvSpPr>
          <p:cNvPr id="8" name="Plassholder for bunntekst 7">
            <a:extLst>
              <a:ext uri="{FF2B5EF4-FFF2-40B4-BE49-F238E27FC236}">
                <a16:creationId xmlns:a16="http://schemas.microsoft.com/office/drawing/2014/main" xmlns="" id="{E8CB5DD7-139C-476E-A3A2-F3E42B56F173}"/>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9" name="Plassholder for lysbildenummer 8">
            <a:extLst>
              <a:ext uri="{FF2B5EF4-FFF2-40B4-BE49-F238E27FC236}">
                <a16:creationId xmlns:a16="http://schemas.microsoft.com/office/drawing/2014/main" xmlns="" id="{AC82967E-B4F3-4586-9EDD-A3B4F4A9E69F}"/>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263803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F916246A-A3DF-4F0D-9442-D9F8ED51353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xmlns="" id="{2AF21232-E6CE-4DD4-BA22-9C1594055E58}"/>
              </a:ext>
            </a:extLst>
          </p:cNvPr>
          <p:cNvSpPr>
            <a:spLocks noGrp="1"/>
          </p:cNvSpPr>
          <p:nvPr>
            <p:ph type="dt" sz="half" idx="10"/>
          </p:nvPr>
        </p:nvSpPr>
        <p:spPr/>
        <p:txBody>
          <a:bodyPr/>
          <a:lstStyle/>
          <a:p>
            <a:fld id="{A286A7F8-8458-4B67-9090-8075E5AF3616}" type="datetime1">
              <a:rPr lang="nb-NO" smtClean="0"/>
              <a:t>06.01.2020</a:t>
            </a:fld>
            <a:endParaRPr lang="nb-NO"/>
          </a:p>
        </p:txBody>
      </p:sp>
      <p:sp>
        <p:nvSpPr>
          <p:cNvPr id="4" name="Plassholder for bunntekst 3">
            <a:extLst>
              <a:ext uri="{FF2B5EF4-FFF2-40B4-BE49-F238E27FC236}">
                <a16:creationId xmlns:a16="http://schemas.microsoft.com/office/drawing/2014/main" xmlns="" id="{27FC419A-EF42-48B8-9B65-08474DD9CD73}"/>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5" name="Plassholder for lysbildenummer 4">
            <a:extLst>
              <a:ext uri="{FF2B5EF4-FFF2-40B4-BE49-F238E27FC236}">
                <a16:creationId xmlns:a16="http://schemas.microsoft.com/office/drawing/2014/main" xmlns="" id="{08DB350E-E272-4006-A5C1-246E4CAC8523}"/>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205212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xmlns="" id="{5B3F1833-8B3A-4802-B9EB-DD478EE0407E}"/>
              </a:ext>
            </a:extLst>
          </p:cNvPr>
          <p:cNvSpPr>
            <a:spLocks noGrp="1"/>
          </p:cNvSpPr>
          <p:nvPr>
            <p:ph type="dt" sz="half" idx="10"/>
          </p:nvPr>
        </p:nvSpPr>
        <p:spPr/>
        <p:txBody>
          <a:bodyPr/>
          <a:lstStyle/>
          <a:p>
            <a:fld id="{9DCB5644-C46F-4A93-9A3F-C60218A64F38}" type="datetime1">
              <a:rPr lang="nb-NO" smtClean="0"/>
              <a:t>06.01.2020</a:t>
            </a:fld>
            <a:endParaRPr lang="nb-NO"/>
          </a:p>
        </p:txBody>
      </p:sp>
      <p:sp>
        <p:nvSpPr>
          <p:cNvPr id="3" name="Plassholder for bunntekst 2">
            <a:extLst>
              <a:ext uri="{FF2B5EF4-FFF2-40B4-BE49-F238E27FC236}">
                <a16:creationId xmlns:a16="http://schemas.microsoft.com/office/drawing/2014/main" xmlns="" id="{ABF15440-1D97-433E-947B-102B28BDBD75}"/>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4" name="Plassholder for lysbildenummer 3">
            <a:extLst>
              <a:ext uri="{FF2B5EF4-FFF2-40B4-BE49-F238E27FC236}">
                <a16:creationId xmlns:a16="http://schemas.microsoft.com/office/drawing/2014/main" xmlns="" id="{FBF5F88F-3400-4458-AF00-6F67877E0111}"/>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4283990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C124566A-A017-4D77-9491-6333C11B623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xmlns="" id="{AB9B5AA3-9EEF-4261-9827-AFC4FDD2D4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xmlns="" id="{B35D87EE-7C29-4788-84EE-0CE89FBEFD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xmlns="" id="{0FBC9A42-6050-44D3-AD0A-B867891E0506}"/>
              </a:ext>
            </a:extLst>
          </p:cNvPr>
          <p:cNvSpPr>
            <a:spLocks noGrp="1"/>
          </p:cNvSpPr>
          <p:nvPr>
            <p:ph type="dt" sz="half" idx="10"/>
          </p:nvPr>
        </p:nvSpPr>
        <p:spPr/>
        <p:txBody>
          <a:bodyPr/>
          <a:lstStyle/>
          <a:p>
            <a:fld id="{D85E85B0-FEE2-42B4-B40B-71CF1F9A60EF}" type="datetime1">
              <a:rPr lang="nb-NO" smtClean="0"/>
              <a:t>06.01.2020</a:t>
            </a:fld>
            <a:endParaRPr lang="nb-NO"/>
          </a:p>
        </p:txBody>
      </p:sp>
      <p:sp>
        <p:nvSpPr>
          <p:cNvPr id="6" name="Plassholder for bunntekst 5">
            <a:extLst>
              <a:ext uri="{FF2B5EF4-FFF2-40B4-BE49-F238E27FC236}">
                <a16:creationId xmlns:a16="http://schemas.microsoft.com/office/drawing/2014/main" xmlns="" id="{FEFA7A84-B664-4001-AE61-A86601B935FC}"/>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7" name="Plassholder for lysbildenummer 6">
            <a:extLst>
              <a:ext uri="{FF2B5EF4-FFF2-40B4-BE49-F238E27FC236}">
                <a16:creationId xmlns:a16="http://schemas.microsoft.com/office/drawing/2014/main" xmlns="" id="{2A5EA139-53C3-4472-926E-855A6FFAA843}"/>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76847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F04123EB-4A03-4C2A-B634-EF2874E9AF8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xmlns="" id="{0D52D6A6-B06F-4B90-95BB-401EE57438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xmlns="" id="{C59C5C78-4DD7-4157-A432-2928B66DF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xmlns="" id="{086BE964-E4D4-46D0-85FF-BFB1C40B814D}"/>
              </a:ext>
            </a:extLst>
          </p:cNvPr>
          <p:cNvSpPr>
            <a:spLocks noGrp="1"/>
          </p:cNvSpPr>
          <p:nvPr>
            <p:ph type="dt" sz="half" idx="10"/>
          </p:nvPr>
        </p:nvSpPr>
        <p:spPr/>
        <p:txBody>
          <a:bodyPr/>
          <a:lstStyle/>
          <a:p>
            <a:fld id="{BE382A1B-8E60-4863-8FB8-113D87196197}" type="datetime1">
              <a:rPr lang="nb-NO" smtClean="0"/>
              <a:t>06.01.2020</a:t>
            </a:fld>
            <a:endParaRPr lang="nb-NO"/>
          </a:p>
        </p:txBody>
      </p:sp>
      <p:sp>
        <p:nvSpPr>
          <p:cNvPr id="6" name="Plassholder for bunntekst 5">
            <a:extLst>
              <a:ext uri="{FF2B5EF4-FFF2-40B4-BE49-F238E27FC236}">
                <a16:creationId xmlns:a16="http://schemas.microsoft.com/office/drawing/2014/main" xmlns="" id="{A4F9E474-6E04-4A7F-B58A-E5BCD64D714F}"/>
              </a:ext>
            </a:extLst>
          </p:cNvPr>
          <p:cNvSpPr>
            <a:spLocks noGrp="1"/>
          </p:cNvSpPr>
          <p:nvPr>
            <p:ph type="ftr" sz="quarter" idx="11"/>
          </p:nvPr>
        </p:nvSpPr>
        <p:spPr/>
        <p:txBody>
          <a:bodyPr/>
          <a:lstStyle/>
          <a:p>
            <a:r>
              <a:rPr lang="en-US"/>
              <a:t>Nesbru Rotary Club Presentation of GRSP - Contact person Rune Løw M: 90882779</a:t>
            </a:r>
            <a:endParaRPr lang="nb-NO"/>
          </a:p>
        </p:txBody>
      </p:sp>
      <p:sp>
        <p:nvSpPr>
          <p:cNvPr id="7" name="Plassholder for lysbildenummer 6">
            <a:extLst>
              <a:ext uri="{FF2B5EF4-FFF2-40B4-BE49-F238E27FC236}">
                <a16:creationId xmlns:a16="http://schemas.microsoft.com/office/drawing/2014/main" xmlns="" id="{9598ECC5-2436-48B6-9CC3-B46518BAB84F}"/>
              </a:ext>
            </a:extLst>
          </p:cNvPr>
          <p:cNvSpPr>
            <a:spLocks noGrp="1"/>
          </p:cNvSpPr>
          <p:nvPr>
            <p:ph type="sldNum" sz="quarter" idx="12"/>
          </p:nvPr>
        </p:nvSpPr>
        <p:spPr/>
        <p:txBody>
          <a:bodyPr/>
          <a:lstStyle/>
          <a:p>
            <a:fld id="{9EFB95AC-0765-4DD0-B7C7-8F08EDAEE615}" type="slidenum">
              <a:rPr lang="nb-NO" smtClean="0"/>
              <a:t>‹#›</a:t>
            </a:fld>
            <a:endParaRPr lang="nb-NO"/>
          </a:p>
        </p:txBody>
      </p:sp>
    </p:spTree>
    <p:extLst>
      <p:ext uri="{BB962C8B-B14F-4D97-AF65-F5344CB8AC3E}">
        <p14:creationId xmlns:p14="http://schemas.microsoft.com/office/powerpoint/2010/main" val="51960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xmlns="" id="{CCB59DBD-13FE-426F-ABC1-B1472D1FEF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xmlns="" id="{FBF0C293-36EA-4BE7-BEA2-17A6AC21F1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xmlns="" id="{54D0BBA0-0E3F-47B9-851E-B7F7E0ADF7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8DDDD-1228-4823-8AA2-B7E2FE906353}" type="datetime1">
              <a:rPr lang="nb-NO" smtClean="0"/>
              <a:t>06.01.2020</a:t>
            </a:fld>
            <a:endParaRPr lang="nb-NO"/>
          </a:p>
        </p:txBody>
      </p:sp>
      <p:sp>
        <p:nvSpPr>
          <p:cNvPr id="5" name="Plassholder for bunntekst 4">
            <a:extLst>
              <a:ext uri="{FF2B5EF4-FFF2-40B4-BE49-F238E27FC236}">
                <a16:creationId xmlns:a16="http://schemas.microsoft.com/office/drawing/2014/main" xmlns="" id="{5428950E-8C60-4A43-AF08-A3569986F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Nesbru Rotary Club Presentation of GRSP - Contact person Rune Løw M: 90882779</a:t>
            </a:r>
            <a:endParaRPr lang="nb-NO"/>
          </a:p>
        </p:txBody>
      </p:sp>
      <p:sp>
        <p:nvSpPr>
          <p:cNvPr id="6" name="Plassholder for lysbildenummer 5">
            <a:extLst>
              <a:ext uri="{FF2B5EF4-FFF2-40B4-BE49-F238E27FC236}">
                <a16:creationId xmlns:a16="http://schemas.microsoft.com/office/drawing/2014/main" xmlns="" id="{D9FDB6B2-BF9C-4BA7-B7F8-59051F53AD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B95AC-0765-4DD0-B7C7-8F08EDAEE615}" type="slidenum">
              <a:rPr lang="nb-NO" smtClean="0"/>
              <a:t>‹#›</a:t>
            </a:fld>
            <a:endParaRPr lang="nb-NO"/>
          </a:p>
        </p:txBody>
      </p:sp>
    </p:spTree>
    <p:extLst>
      <p:ext uri="{BB962C8B-B14F-4D97-AF65-F5344CB8AC3E}">
        <p14:creationId xmlns:p14="http://schemas.microsoft.com/office/powerpoint/2010/main" val="251699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runeloew@online.no"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runeloew@online.no"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runeloew@online.no"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runeloew@online.no" TargetMode="External"/><Relationship Id="rId4" Type="http://schemas.openxmlformats.org/officeDocument/2006/relationships/hyperlink" Target="http://www.grsp.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33450" y="5384"/>
            <a:ext cx="9144000" cy="1296144"/>
          </a:xfrm>
          <a:prstGeom prst="rect">
            <a:avLst/>
          </a:prstGeom>
          <a:noFill/>
          <a:ln w="9525">
            <a:noFill/>
            <a:miter lim="800000"/>
            <a:headEnd/>
            <a:tailEnd/>
          </a:ln>
        </p:spPr>
      </p:pic>
      <p:pic>
        <p:nvPicPr>
          <p:cNvPr id="8" name="Picture 7"/>
          <p:cNvPicPr/>
          <p:nvPr/>
        </p:nvPicPr>
        <p:blipFill>
          <a:blip r:embed="rId3" cstate="print"/>
          <a:srcRect/>
          <a:stretch>
            <a:fillRect/>
          </a:stretch>
        </p:blipFill>
        <p:spPr bwMode="auto">
          <a:xfrm>
            <a:off x="8955148" y="6174801"/>
            <a:ext cx="1749365" cy="595222"/>
          </a:xfrm>
          <a:prstGeom prst="rect">
            <a:avLst/>
          </a:prstGeom>
          <a:noFill/>
          <a:ln w="9525">
            <a:noFill/>
            <a:miter lim="800000"/>
            <a:headEnd/>
            <a:tailEnd/>
          </a:ln>
        </p:spPr>
      </p:pic>
      <p:sp>
        <p:nvSpPr>
          <p:cNvPr id="4" name="Undertittel 3">
            <a:extLst>
              <a:ext uri="{FF2B5EF4-FFF2-40B4-BE49-F238E27FC236}">
                <a16:creationId xmlns:a16="http://schemas.microsoft.com/office/drawing/2014/main" xmlns="" id="{2704F099-94F6-4116-96A8-281ABCF73166}"/>
              </a:ext>
            </a:extLst>
          </p:cNvPr>
          <p:cNvSpPr>
            <a:spLocks noGrp="1"/>
          </p:cNvSpPr>
          <p:nvPr>
            <p:ph type="subTitle" idx="1"/>
          </p:nvPr>
        </p:nvSpPr>
        <p:spPr>
          <a:xfrm>
            <a:off x="904874" y="1314451"/>
            <a:ext cx="9458325" cy="5257800"/>
          </a:xfrm>
        </p:spPr>
        <p:txBody>
          <a:bodyPr>
            <a:noAutofit/>
          </a:bodyPr>
          <a:lstStyle/>
          <a:p>
            <a:pPr>
              <a:lnSpc>
                <a:spcPct val="115000"/>
              </a:lnSpc>
              <a:spcBef>
                <a:spcPts val="0"/>
              </a:spcBef>
              <a:spcAft>
                <a:spcPts val="600"/>
              </a:spcAft>
            </a:pP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1200"/>
              </a:spcAft>
            </a:pPr>
            <a:r>
              <a:rPr lang="en-US" sz="1600" b="1" dirty="0">
                <a:latin typeface="Calibri" panose="020F0502020204030204" pitchFamily="34" charset="0"/>
                <a:ea typeface="Calibri" panose="020F0502020204030204" pitchFamily="34" charset="0"/>
                <a:cs typeface="Times New Roman" panose="02020603050405020304" pitchFamily="18" charset="0"/>
              </a:rPr>
              <a:t>The Georgia Rotary Student Program (GRSP):</a:t>
            </a:r>
          </a:p>
          <a:p>
            <a:pPr marL="285750" indent="-285750" algn="l">
              <a:lnSpc>
                <a:spcPct val="115000"/>
              </a:lnSpc>
              <a:spcBef>
                <a:spcPts val="0"/>
              </a:spcBef>
              <a:spcAft>
                <a:spcPts val="12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Calibri" panose="020F0502020204030204" pitchFamily="34" charset="0"/>
              </a:rPr>
              <a:t>GRSP offers comprehensive </a:t>
            </a:r>
            <a:r>
              <a:rPr lang="en-US" sz="1600" b="1" dirty="0">
                <a:latin typeface="Calibri" panose="020F0502020204030204" pitchFamily="34" charset="0"/>
                <a:ea typeface="Calibri" panose="020F0502020204030204" pitchFamily="34" charset="0"/>
                <a:cs typeface="Calibri" panose="020F0502020204030204" pitchFamily="34" charset="0"/>
              </a:rPr>
              <a:t>scholarships</a:t>
            </a:r>
            <a:r>
              <a:rPr lang="en-US" sz="1600" dirty="0">
                <a:latin typeface="Calibri" panose="020F0502020204030204" pitchFamily="34" charset="0"/>
                <a:ea typeface="Calibri" panose="020F0502020204030204" pitchFamily="34" charset="0"/>
                <a:cs typeface="Calibri" panose="020F0502020204030204" pitchFamily="34" charset="0"/>
              </a:rPr>
              <a:t> to students from all over the world to study at university level in the state of Georgia (USA) for one academic year. The overall aim of the GRSP scholarship is to promote </a:t>
            </a:r>
            <a:r>
              <a:rPr lang="en-US" sz="1600" b="1" dirty="0">
                <a:latin typeface="Calibri" panose="020F0502020204030204" pitchFamily="34" charset="0"/>
                <a:ea typeface="Calibri" panose="020F0502020204030204" pitchFamily="34" charset="0"/>
                <a:cs typeface="Calibri" panose="020F0502020204030204" pitchFamily="34" charset="0"/>
              </a:rPr>
              <a:t>peace and understanding </a:t>
            </a:r>
            <a:r>
              <a:rPr lang="en-US" sz="1600" dirty="0">
                <a:latin typeface="Calibri" panose="020F0502020204030204" pitchFamily="34" charset="0"/>
                <a:ea typeface="Calibri" panose="020F0502020204030204" pitchFamily="34" charset="0"/>
                <a:cs typeface="Calibri" panose="020F0502020204030204" pitchFamily="34" charset="0"/>
              </a:rPr>
              <a:t>through the means of education. </a:t>
            </a:r>
            <a:endParaRPr lang="nb-NO" sz="1600" dirty="0">
              <a:latin typeface="Calibri" panose="020F0502020204030204" pitchFamily="34" charset="0"/>
              <a:ea typeface="MS Mincho" panose="02020609040205080304" pitchFamily="49" charset="-128"/>
              <a:cs typeface="Calibri" panose="020F0502020204030204" pitchFamily="34" charset="0"/>
            </a:endParaRPr>
          </a:p>
          <a:p>
            <a:pPr marL="342900" indent="-342900" algn="l">
              <a:lnSpc>
                <a:spcPct val="100000"/>
              </a:lnSpc>
              <a:spcBef>
                <a:spcPts val="0"/>
              </a:spcBef>
              <a:spcAft>
                <a:spcPts val="600"/>
              </a:spcAft>
              <a:buFont typeface="Wingdings" panose="05000000000000000000" pitchFamily="2" charset="2"/>
              <a:buChar char="q"/>
            </a:pPr>
            <a:r>
              <a:rPr lang="en-US" sz="1600" b="1" dirty="0" err="1">
                <a:latin typeface="Calibri" panose="020F0502020204030204" pitchFamily="34" charset="0"/>
                <a:ea typeface="Calibri" panose="020F0502020204030204" pitchFamily="34" charset="0"/>
                <a:cs typeface="Calibri" panose="020F0502020204030204" pitchFamily="34" charset="0"/>
              </a:rPr>
              <a:t>Nesbru</a:t>
            </a:r>
            <a:r>
              <a:rPr lang="en-US" sz="1600" b="1" dirty="0">
                <a:latin typeface="Calibri" panose="020F0502020204030204" pitchFamily="34" charset="0"/>
                <a:ea typeface="Calibri" panose="020F0502020204030204" pitchFamily="34" charset="0"/>
                <a:cs typeface="Calibri" panose="020F0502020204030204" pitchFamily="34" charset="0"/>
              </a:rPr>
              <a:t> Rotary Club</a:t>
            </a:r>
            <a:r>
              <a:rPr lang="en-US" sz="1600" dirty="0">
                <a:latin typeface="Calibri" panose="020F0502020204030204" pitchFamily="34" charset="0"/>
                <a:ea typeface="Calibri" panose="020F0502020204030204" pitchFamily="34" charset="0"/>
                <a:cs typeface="Calibri" panose="020F0502020204030204" pitchFamily="34" charset="0"/>
              </a:rPr>
              <a:t>, in collaboration with </a:t>
            </a:r>
            <a:r>
              <a:rPr lang="en-US" sz="1600" b="1" dirty="0" err="1">
                <a:latin typeface="Calibri" panose="020F0502020204030204" pitchFamily="34" charset="0"/>
                <a:ea typeface="Calibri" panose="020F0502020204030204" pitchFamily="34" charset="0"/>
                <a:cs typeface="Calibri" panose="020F0502020204030204" pitchFamily="34" charset="0"/>
              </a:rPr>
              <a:t>Nesbru</a:t>
            </a:r>
            <a:r>
              <a:rPr lang="en-US" sz="1600" b="1" dirty="0">
                <a:latin typeface="Calibri" panose="020F0502020204030204" pitchFamily="34" charset="0"/>
                <a:ea typeface="Calibri" panose="020F0502020204030204" pitchFamily="34" charset="0"/>
                <a:cs typeface="Calibri" panose="020F0502020204030204" pitchFamily="34" charset="0"/>
              </a:rPr>
              <a:t> VGS</a:t>
            </a:r>
            <a:r>
              <a:rPr lang="en-US" sz="1600" dirty="0">
                <a:latin typeface="Calibri" panose="020F0502020204030204" pitchFamily="34" charset="0"/>
                <a:ea typeface="Calibri" panose="020F0502020204030204" pitchFamily="34" charset="0"/>
                <a:cs typeface="Calibri" panose="020F0502020204030204" pitchFamily="34" charset="0"/>
              </a:rPr>
              <a:t>, is searching for applicants for the GRSP scholarship for the academic year of </a:t>
            </a:r>
            <a:r>
              <a:rPr lang="en-US" sz="1600" b="1" dirty="0">
                <a:latin typeface="Calibri" panose="020F0502020204030204" pitchFamily="34" charset="0"/>
                <a:ea typeface="Calibri" panose="020F0502020204030204" pitchFamily="34" charset="0"/>
                <a:cs typeface="Calibri" panose="020F0502020204030204" pitchFamily="34" charset="0"/>
              </a:rPr>
              <a:t>2021 – 2022 (autumn/spring)</a:t>
            </a:r>
            <a:r>
              <a:rPr lang="en-US" sz="1600" dirty="0">
                <a:latin typeface="Calibri" panose="020F0502020204030204" pitchFamily="34" charset="0"/>
                <a:ea typeface="Calibri" panose="020F0502020204030204" pitchFamily="34" charset="0"/>
                <a:cs typeface="Calibri" panose="020F0502020204030204" pitchFamily="34" charset="0"/>
              </a:rPr>
              <a:t>. </a:t>
            </a:r>
          </a:p>
          <a:p>
            <a:pPr marL="342900" indent="-342900" algn="l">
              <a:lnSpc>
                <a:spcPct val="100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Calibri" panose="020F0502020204030204" pitchFamily="34" charset="0"/>
              </a:rPr>
              <a:t>Applicants must be </a:t>
            </a:r>
            <a:r>
              <a:rPr lang="en-US" sz="1600" b="1" dirty="0">
                <a:latin typeface="Calibri" panose="020F0502020204030204" pitchFamily="34" charset="0"/>
                <a:ea typeface="Calibri" panose="020F0502020204030204" pitchFamily="34" charset="0"/>
                <a:cs typeface="Calibri" panose="020F0502020204030204" pitchFamily="34" charset="0"/>
              </a:rPr>
              <a:t>between 18 and 24 years</a:t>
            </a:r>
            <a:r>
              <a:rPr lang="en-US" sz="1600" dirty="0">
                <a:latin typeface="Calibri" panose="020F0502020204030204" pitchFamily="34" charset="0"/>
                <a:ea typeface="Calibri" panose="020F0502020204030204" pitchFamily="34" charset="0"/>
                <a:cs typeface="Calibri" panose="020F0502020204030204" pitchFamily="34" charset="0"/>
              </a:rPr>
              <a:t> old and have completed high school by the spring of </a:t>
            </a:r>
            <a:r>
              <a:rPr lang="en-US" sz="1600" b="1" dirty="0">
                <a:latin typeface="Calibri" panose="020F0502020204030204" pitchFamily="34" charset="0"/>
                <a:ea typeface="Calibri" panose="020F0502020204030204" pitchFamily="34" charset="0"/>
                <a:cs typeface="Calibri" panose="020F0502020204030204" pitchFamily="34" charset="0"/>
              </a:rPr>
              <a:t>2020.</a:t>
            </a:r>
            <a:r>
              <a:rPr lang="en-US" sz="1600" dirty="0">
                <a:latin typeface="Calibri" panose="020F0502020204030204" pitchFamily="34" charset="0"/>
                <a:ea typeface="Calibri" panose="020F0502020204030204" pitchFamily="34" charset="0"/>
                <a:cs typeface="Calibri" panose="020F0502020204030204" pitchFamily="34" charset="0"/>
              </a:rPr>
              <a:t> </a:t>
            </a:r>
            <a:endParaRPr lang="nb-NO" sz="1600" dirty="0">
              <a:latin typeface="Calibri" panose="020F0502020204030204" pitchFamily="34" charset="0"/>
              <a:ea typeface="MS Mincho" panose="02020609040205080304" pitchFamily="49" charset="-128"/>
              <a:cs typeface="Calibri" panose="020F0502020204030204" pitchFamily="34" charset="0"/>
            </a:endParaRPr>
          </a:p>
          <a:p>
            <a:pPr marL="342900" indent="-342900" algn="l">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Calibri" panose="020F0502020204030204" pitchFamily="34" charset="0"/>
              </a:rPr>
              <a:t>Student are at </a:t>
            </a:r>
            <a:r>
              <a:rPr lang="en-US" sz="1600" b="1" dirty="0">
                <a:latin typeface="Calibri" panose="020F0502020204030204" pitchFamily="34" charset="0"/>
                <a:ea typeface="Calibri" panose="020F0502020204030204" pitchFamily="34" charset="0"/>
                <a:cs typeface="Calibri" panose="020F0502020204030204" pitchFamily="34" charset="0"/>
              </a:rPr>
              <a:t>liberty to choose </a:t>
            </a:r>
            <a:r>
              <a:rPr lang="en-US" sz="1600" dirty="0">
                <a:latin typeface="Calibri" panose="020F0502020204030204" pitchFamily="34" charset="0"/>
                <a:ea typeface="Calibri" panose="020F0502020204030204" pitchFamily="34" charset="0"/>
                <a:cs typeface="Calibri" panose="020F0502020204030204" pitchFamily="34" charset="0"/>
              </a:rPr>
              <a:t>the course of their studies, with the only exceptions of medicine and odontology, which are not part of this program. </a:t>
            </a:r>
            <a:endParaRPr lang="nb-NO" sz="1600" dirty="0">
              <a:latin typeface="Calibri" panose="020F0502020204030204" pitchFamily="34" charset="0"/>
              <a:ea typeface="MS Mincho" panose="02020609040205080304" pitchFamily="49" charset="-128"/>
              <a:cs typeface="Calibri" panose="020F0502020204030204" pitchFamily="34" charset="0"/>
            </a:endParaRPr>
          </a:p>
          <a:p>
            <a:pPr marL="342900" indent="-342900" algn="l">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Calibri" panose="020F0502020204030204" pitchFamily="34" charset="0"/>
              </a:rPr>
              <a:t>Students who are chosen for the GRSP will be </a:t>
            </a:r>
            <a:r>
              <a:rPr lang="en-US" sz="1600" b="1" dirty="0">
                <a:latin typeface="Calibri" panose="020F0502020204030204" pitchFamily="34" charset="0"/>
                <a:ea typeface="Calibri" panose="020F0502020204030204" pitchFamily="34" charset="0"/>
                <a:cs typeface="Calibri" panose="020F0502020204030204" pitchFamily="34" charset="0"/>
              </a:rPr>
              <a:t>hosted by a local Rotary Club </a:t>
            </a:r>
            <a:r>
              <a:rPr lang="en-US" sz="1600" dirty="0">
                <a:latin typeface="Calibri" panose="020F0502020204030204" pitchFamily="34" charset="0"/>
                <a:ea typeface="Calibri" panose="020F0502020204030204" pitchFamily="34" charset="0"/>
                <a:cs typeface="Calibri" panose="020F0502020204030204" pitchFamily="34" charset="0"/>
              </a:rPr>
              <a:t>in Georgia - and attend a university within the state. </a:t>
            </a:r>
          </a:p>
          <a:p>
            <a:pPr marL="342900" indent="-342900" algn="l">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Calibri" panose="020F0502020204030204" pitchFamily="34" charset="0"/>
              </a:rPr>
              <a:t>Students are accommodated by </a:t>
            </a:r>
            <a:r>
              <a:rPr lang="en-US" sz="1600" b="1" dirty="0">
                <a:latin typeface="Calibri" panose="020F0502020204030204" pitchFamily="34" charset="0"/>
                <a:ea typeface="Calibri" panose="020F0502020204030204" pitchFamily="34" charset="0"/>
                <a:cs typeface="Calibri" panose="020F0502020204030204" pitchFamily="34" charset="0"/>
              </a:rPr>
              <a:t>Campus Housing</a:t>
            </a:r>
            <a:r>
              <a:rPr lang="en-US" sz="1600" dirty="0">
                <a:latin typeface="Calibri" panose="020F0502020204030204" pitchFamily="34" charset="0"/>
                <a:ea typeface="Calibri" panose="020F0502020204030204" pitchFamily="34" charset="0"/>
                <a:cs typeface="Calibri" panose="020F0502020204030204" pitchFamily="34" charset="0"/>
              </a:rPr>
              <a:t> with opportunities for travelling together with other GRSP students to exciting parts of Georgia throughout the entire year. </a:t>
            </a:r>
          </a:p>
          <a:p>
            <a:pPr marL="342900" indent="-342900" algn="l">
              <a:lnSpc>
                <a:spcPct val="115000"/>
              </a:lnSpc>
              <a:spcBef>
                <a:spcPts val="600"/>
              </a:spcBef>
              <a:spcAft>
                <a:spcPts val="600"/>
              </a:spcAft>
              <a:buFont typeface="Wingdings" panose="05000000000000000000" pitchFamily="2" charset="2"/>
              <a:buChar char="q"/>
            </a:pPr>
            <a:endParaRPr lang="nb-NO" sz="1600" dirty="0">
              <a:latin typeface="Calibri" panose="020F0502020204030204" pitchFamily="34" charset="0"/>
              <a:ea typeface="MS Mincho" panose="02020609040205080304" pitchFamily="49" charset="-128"/>
              <a:cs typeface="Calibri" panose="020F0502020204030204" pitchFamily="34" charset="0"/>
            </a:endParaRPr>
          </a:p>
          <a:p>
            <a:endParaRPr lang="nb-NO" sz="1600" dirty="0"/>
          </a:p>
        </p:txBody>
      </p:sp>
      <p:sp>
        <p:nvSpPr>
          <p:cNvPr id="2" name="Plassholder for bunntekst 1">
            <a:extLst>
              <a:ext uri="{FF2B5EF4-FFF2-40B4-BE49-F238E27FC236}">
                <a16:creationId xmlns:a16="http://schemas.microsoft.com/office/drawing/2014/main" xmlns="" id="{C166D1DD-C5A3-4797-9B86-AEBDD2F5ED38}"/>
              </a:ext>
            </a:extLst>
          </p:cNvPr>
          <p:cNvSpPr>
            <a:spLocks noGrp="1"/>
          </p:cNvSpPr>
          <p:nvPr>
            <p:ph type="ftr" sz="quarter" idx="11"/>
          </p:nvPr>
        </p:nvSpPr>
        <p:spPr>
          <a:xfrm>
            <a:off x="2733675" y="6356350"/>
            <a:ext cx="5810250" cy="365125"/>
          </a:xfrm>
        </p:spPr>
        <p:txBody>
          <a:bodyPr/>
          <a:lstStyle/>
          <a:p>
            <a:r>
              <a:rPr lang="en-US" dirty="0" err="1"/>
              <a:t>Nesbru</a:t>
            </a:r>
            <a:r>
              <a:rPr lang="en-US" dirty="0"/>
              <a:t> Rotary Club Presentation of GRSP – </a:t>
            </a:r>
          </a:p>
          <a:p>
            <a:r>
              <a:rPr lang="en-US" dirty="0"/>
              <a:t>Contact person Rune Løw M: 90882779 E: </a:t>
            </a:r>
            <a:r>
              <a:rPr lang="en-US" dirty="0">
                <a:hlinkClick r:id="rId4"/>
              </a:rPr>
              <a:t>runeloew@online.no</a:t>
            </a:r>
            <a:endParaRPr lang="en-US" dirty="0"/>
          </a:p>
          <a:p>
            <a:endParaRPr lang="nb-NO" dirty="0"/>
          </a:p>
        </p:txBody>
      </p:sp>
    </p:spTree>
    <p:extLst>
      <p:ext uri="{BB962C8B-B14F-4D97-AF65-F5344CB8AC3E}">
        <p14:creationId xmlns:p14="http://schemas.microsoft.com/office/powerpoint/2010/main" val="371968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33450" y="5384"/>
            <a:ext cx="9144000" cy="1296144"/>
          </a:xfrm>
          <a:prstGeom prst="rect">
            <a:avLst/>
          </a:prstGeom>
          <a:noFill/>
          <a:ln w="9525">
            <a:noFill/>
            <a:miter lim="800000"/>
            <a:headEnd/>
            <a:tailEnd/>
          </a:ln>
        </p:spPr>
      </p:pic>
      <p:pic>
        <p:nvPicPr>
          <p:cNvPr id="8" name="Picture 7"/>
          <p:cNvPicPr/>
          <p:nvPr/>
        </p:nvPicPr>
        <p:blipFill>
          <a:blip r:embed="rId3" cstate="print"/>
          <a:srcRect/>
          <a:stretch>
            <a:fillRect/>
          </a:stretch>
        </p:blipFill>
        <p:spPr bwMode="auto">
          <a:xfrm>
            <a:off x="8955148" y="6174801"/>
            <a:ext cx="1749365" cy="595222"/>
          </a:xfrm>
          <a:prstGeom prst="rect">
            <a:avLst/>
          </a:prstGeom>
          <a:noFill/>
          <a:ln w="9525">
            <a:noFill/>
            <a:miter lim="800000"/>
            <a:headEnd/>
            <a:tailEnd/>
          </a:ln>
        </p:spPr>
      </p:pic>
      <p:sp>
        <p:nvSpPr>
          <p:cNvPr id="4" name="Undertittel 3">
            <a:extLst>
              <a:ext uri="{FF2B5EF4-FFF2-40B4-BE49-F238E27FC236}">
                <a16:creationId xmlns:a16="http://schemas.microsoft.com/office/drawing/2014/main" xmlns="" id="{2704F099-94F6-4116-96A8-281ABCF73166}"/>
              </a:ext>
            </a:extLst>
          </p:cNvPr>
          <p:cNvSpPr>
            <a:spLocks noGrp="1"/>
          </p:cNvSpPr>
          <p:nvPr>
            <p:ph type="subTitle" idx="1"/>
          </p:nvPr>
        </p:nvSpPr>
        <p:spPr>
          <a:xfrm>
            <a:off x="904874" y="1059259"/>
            <a:ext cx="9458325" cy="5257800"/>
          </a:xfrm>
        </p:spPr>
        <p:txBody>
          <a:bodyPr>
            <a:noAutofit/>
          </a:bodyPr>
          <a:lstStyle/>
          <a:p>
            <a:pPr>
              <a:lnSpc>
                <a:spcPct val="115000"/>
              </a:lnSpc>
              <a:spcBef>
                <a:spcPts val="0"/>
              </a:spcBef>
              <a:spcAft>
                <a:spcPts val="600"/>
              </a:spcAft>
            </a:pP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l">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This program is an excellent chance to </a:t>
            </a:r>
            <a:r>
              <a:rPr lang="en-US" sz="1600" b="1" dirty="0">
                <a:latin typeface="Calibri" panose="020F0502020204030204" pitchFamily="34" charset="0"/>
                <a:ea typeface="Calibri" panose="020F0502020204030204" pitchFamily="34" charset="0"/>
                <a:cs typeface="Times New Roman" panose="02020603050405020304" pitchFamily="18" charset="0"/>
              </a:rPr>
              <a:t>study abroad</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b="1" dirty="0">
                <a:latin typeface="Calibri" panose="020F0502020204030204" pitchFamily="34" charset="0"/>
                <a:ea typeface="Calibri" panose="020F0502020204030204" pitchFamily="34" charset="0"/>
                <a:cs typeface="Times New Roman" panose="02020603050405020304" pitchFamily="18" charset="0"/>
              </a:rPr>
              <a:t>explore different courses </a:t>
            </a:r>
            <a:r>
              <a:rPr lang="en-US" sz="1600" dirty="0">
                <a:latin typeface="Calibri" panose="020F0502020204030204" pitchFamily="34" charset="0"/>
                <a:ea typeface="Calibri" panose="020F0502020204030204" pitchFamily="34" charset="0"/>
                <a:cs typeface="Times New Roman" panose="02020603050405020304" pitchFamily="18" charset="0"/>
              </a:rPr>
              <a:t>of studies, improve your </a:t>
            </a:r>
            <a:r>
              <a:rPr lang="en-US" sz="1600" b="1" dirty="0">
                <a:latin typeface="Calibri" panose="020F0502020204030204" pitchFamily="34" charset="0"/>
                <a:ea typeface="Calibri" panose="020F0502020204030204" pitchFamily="34" charset="0"/>
                <a:cs typeface="Times New Roman" panose="02020603050405020304" pitchFamily="18" charset="0"/>
              </a:rPr>
              <a:t>skills in English</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b="1" dirty="0">
                <a:latin typeface="Calibri" panose="020F0502020204030204" pitchFamily="34" charset="0"/>
                <a:ea typeface="Calibri" panose="020F0502020204030204" pitchFamily="34" charset="0"/>
                <a:cs typeface="Times New Roman" panose="02020603050405020304" pitchFamily="18" charset="0"/>
              </a:rPr>
              <a:t>travel in the US </a:t>
            </a:r>
            <a:r>
              <a:rPr lang="en-US" sz="1600" dirty="0">
                <a:latin typeface="Calibri" panose="020F0502020204030204" pitchFamily="34" charset="0"/>
                <a:ea typeface="Calibri" panose="020F0502020204030204" pitchFamily="34" charset="0"/>
                <a:cs typeface="Times New Roman" panose="02020603050405020304" pitchFamily="18" charset="0"/>
              </a:rPr>
              <a:t>and contribute to the Rotary community through </a:t>
            </a:r>
            <a:r>
              <a:rPr lang="en-US" sz="1600" b="1" dirty="0">
                <a:latin typeface="Calibri" panose="020F0502020204030204" pitchFamily="34" charset="0"/>
                <a:ea typeface="Calibri" panose="020F0502020204030204" pitchFamily="34" charset="0"/>
                <a:cs typeface="Times New Roman" panose="02020603050405020304" pitchFamily="18" charset="0"/>
              </a:rPr>
              <a:t>sharing knowledge and experiences</a:t>
            </a: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gn="l">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All students who are interested should </a:t>
            </a:r>
            <a:r>
              <a:rPr lang="en-US" sz="1600" b="1" dirty="0">
                <a:latin typeface="Calibri" panose="020F0502020204030204" pitchFamily="34" charset="0"/>
                <a:ea typeface="Calibri" panose="020F0502020204030204" pitchFamily="34" charset="0"/>
                <a:cs typeface="Times New Roman" panose="02020603050405020304" pitchFamily="18" charset="0"/>
              </a:rPr>
              <a:t>contact us </a:t>
            </a:r>
            <a:r>
              <a:rPr lang="en-US" sz="1600" dirty="0">
                <a:latin typeface="Calibri" panose="020F0502020204030204" pitchFamily="34" charset="0"/>
                <a:ea typeface="Calibri" panose="020F0502020204030204" pitchFamily="34" charset="0"/>
                <a:cs typeface="Times New Roman" panose="02020603050405020304" pitchFamily="18" charset="0"/>
              </a:rPr>
              <a:t>to receive further information about the scholarship and the application process.</a:t>
            </a:r>
          </a:p>
          <a:p>
            <a:pPr marL="285750" indent="-285750" algn="l">
              <a:spcAft>
                <a:spcPts val="600"/>
              </a:spcAft>
              <a:buFont typeface="Wingdings" panose="05000000000000000000" pitchFamily="2" charset="2"/>
              <a:buChar char="q"/>
            </a:pPr>
            <a:r>
              <a:rPr lang="nb-NO" sz="1600" b="1" dirty="0" err="1"/>
              <a:t>Requirements</a:t>
            </a:r>
            <a:r>
              <a:rPr lang="nb-NO" sz="1600" dirty="0"/>
              <a:t> for applying:  	</a:t>
            </a:r>
          </a:p>
          <a:p>
            <a:pPr marL="1200150" lvl="2" indent="-285750" algn="l">
              <a:lnSpc>
                <a:spcPct val="150000"/>
              </a:lnSpc>
              <a:buFont typeface="Wingdings" panose="05000000000000000000" pitchFamily="2" charset="2"/>
              <a:buChar char="q"/>
            </a:pPr>
            <a:r>
              <a:rPr lang="nb-NO" sz="1600" dirty="0"/>
              <a:t>Good </a:t>
            </a:r>
            <a:r>
              <a:rPr lang="nb-NO" sz="1600" b="1" dirty="0" err="1"/>
              <a:t>exam</a:t>
            </a:r>
            <a:r>
              <a:rPr lang="nb-NO" sz="1600" b="1" dirty="0"/>
              <a:t> </a:t>
            </a:r>
            <a:r>
              <a:rPr lang="nb-NO" sz="1600" b="1" dirty="0" err="1"/>
              <a:t>results</a:t>
            </a:r>
            <a:r>
              <a:rPr lang="nb-NO" sz="1600" b="1" dirty="0"/>
              <a:t> </a:t>
            </a:r>
            <a:r>
              <a:rPr lang="nb-NO" sz="1600" dirty="0"/>
              <a:t>for </a:t>
            </a:r>
            <a:r>
              <a:rPr lang="nb-NO" sz="1600" dirty="0" err="1"/>
              <a:t>high</a:t>
            </a:r>
            <a:r>
              <a:rPr lang="nb-NO" sz="1600" dirty="0"/>
              <a:t> </a:t>
            </a:r>
            <a:r>
              <a:rPr lang="nb-NO" sz="1600" dirty="0" err="1"/>
              <a:t>school</a:t>
            </a:r>
            <a:r>
              <a:rPr lang="nb-NO" sz="1600" dirty="0"/>
              <a:t> (</a:t>
            </a:r>
            <a:r>
              <a:rPr lang="nb-NO" sz="1600" dirty="0" err="1"/>
              <a:t>Vgs</a:t>
            </a:r>
            <a:r>
              <a:rPr lang="nb-NO" sz="1600" dirty="0"/>
              <a:t>). </a:t>
            </a:r>
          </a:p>
          <a:p>
            <a:pPr marL="1200150" lvl="2" indent="-285750" algn="l">
              <a:lnSpc>
                <a:spcPct val="150000"/>
              </a:lnSpc>
              <a:buFont typeface="Wingdings" panose="05000000000000000000" pitchFamily="2" charset="2"/>
              <a:buChar char="q"/>
            </a:pPr>
            <a:r>
              <a:rPr lang="nb-NO" sz="1600" dirty="0" err="1"/>
              <a:t>Proven</a:t>
            </a:r>
            <a:r>
              <a:rPr lang="nb-NO" sz="1600" dirty="0"/>
              <a:t> </a:t>
            </a:r>
            <a:r>
              <a:rPr lang="nb-NO" sz="1600" dirty="0" err="1"/>
              <a:t>interest</a:t>
            </a:r>
            <a:r>
              <a:rPr lang="nb-NO" sz="1600" dirty="0"/>
              <a:t>/</a:t>
            </a:r>
            <a:r>
              <a:rPr lang="nb-NO" sz="1600" dirty="0" err="1"/>
              <a:t>ability</a:t>
            </a:r>
            <a:r>
              <a:rPr lang="nb-NO" sz="1600" dirty="0"/>
              <a:t> for </a:t>
            </a:r>
            <a:r>
              <a:rPr lang="nb-NO" sz="1600" dirty="0" err="1"/>
              <a:t>participation</a:t>
            </a:r>
            <a:r>
              <a:rPr lang="nb-NO" sz="1600" dirty="0"/>
              <a:t> in </a:t>
            </a:r>
            <a:r>
              <a:rPr lang="nb-NO" sz="1600" b="1" dirty="0" err="1"/>
              <a:t>other</a:t>
            </a:r>
            <a:r>
              <a:rPr lang="nb-NO" sz="1600" b="1" dirty="0"/>
              <a:t> </a:t>
            </a:r>
            <a:r>
              <a:rPr lang="nb-NO" sz="1600" b="1" dirty="0" err="1"/>
              <a:t>school</a:t>
            </a:r>
            <a:r>
              <a:rPr lang="nb-NO" sz="1600" b="1" dirty="0"/>
              <a:t> </a:t>
            </a:r>
            <a:r>
              <a:rPr lang="nb-NO" sz="1600" b="1" dirty="0" err="1"/>
              <a:t>related</a:t>
            </a:r>
            <a:r>
              <a:rPr lang="nb-NO" sz="1600" b="1" dirty="0"/>
              <a:t> </a:t>
            </a:r>
            <a:r>
              <a:rPr lang="nb-NO" sz="1600" b="1" dirty="0" err="1"/>
              <a:t>activities</a:t>
            </a:r>
            <a:r>
              <a:rPr lang="nb-NO" sz="1600" dirty="0"/>
              <a:t>.</a:t>
            </a:r>
          </a:p>
          <a:p>
            <a:pPr marL="1200150" lvl="2" indent="-285750" algn="l">
              <a:lnSpc>
                <a:spcPct val="150000"/>
              </a:lnSpc>
              <a:buFont typeface="Wingdings" panose="05000000000000000000" pitchFamily="2" charset="2"/>
              <a:buChar char="q"/>
            </a:pPr>
            <a:r>
              <a:rPr lang="nb-NO" sz="1600" dirty="0" err="1"/>
              <a:t>Being</a:t>
            </a:r>
            <a:r>
              <a:rPr lang="nb-NO" sz="1600" dirty="0"/>
              <a:t> </a:t>
            </a:r>
            <a:r>
              <a:rPr lang="nb-NO" sz="1600" b="1" dirty="0" err="1"/>
              <a:t>open</a:t>
            </a:r>
            <a:r>
              <a:rPr lang="nb-NO" sz="1600" dirty="0"/>
              <a:t> and </a:t>
            </a:r>
            <a:r>
              <a:rPr lang="nb-NO" sz="1600" b="1" dirty="0" err="1"/>
              <a:t>outward</a:t>
            </a:r>
            <a:r>
              <a:rPr lang="nb-NO" sz="1600" dirty="0"/>
              <a:t> as a person.  </a:t>
            </a:r>
          </a:p>
          <a:p>
            <a:pPr marL="1200150" lvl="2" indent="-285750" algn="l">
              <a:lnSpc>
                <a:spcPct val="150000"/>
              </a:lnSpc>
              <a:buFont typeface="Wingdings" panose="05000000000000000000" pitchFamily="2" charset="2"/>
              <a:buChar char="q"/>
            </a:pPr>
            <a:r>
              <a:rPr lang="nb-NO" sz="1600" dirty="0"/>
              <a:t>Be </a:t>
            </a:r>
            <a:r>
              <a:rPr lang="nb-NO" sz="1600" dirty="0" err="1"/>
              <a:t>able</a:t>
            </a:r>
            <a:r>
              <a:rPr lang="nb-NO" sz="1600" dirty="0"/>
              <a:t> to </a:t>
            </a:r>
            <a:r>
              <a:rPr lang="nb-NO" sz="1600" b="1" dirty="0" err="1"/>
              <a:t>represent</a:t>
            </a:r>
            <a:r>
              <a:rPr lang="nb-NO" sz="1600" b="1" dirty="0"/>
              <a:t> </a:t>
            </a:r>
            <a:r>
              <a:rPr lang="nb-NO" sz="1600" b="1" dirty="0" err="1"/>
              <a:t>home</a:t>
            </a:r>
            <a:r>
              <a:rPr lang="nb-NO" sz="1600" b="1" dirty="0"/>
              <a:t> country</a:t>
            </a:r>
            <a:r>
              <a:rPr lang="nb-NO" sz="1600" dirty="0"/>
              <a:t> in a positive </a:t>
            </a:r>
            <a:r>
              <a:rPr lang="nb-NO" sz="1600" dirty="0" err="1"/>
              <a:t>way</a:t>
            </a:r>
            <a:r>
              <a:rPr lang="nb-NO" sz="1600" dirty="0"/>
              <a:t>. </a:t>
            </a:r>
          </a:p>
          <a:p>
            <a:pPr marL="1200150" lvl="2" indent="-285750" algn="l">
              <a:lnSpc>
                <a:spcPct val="150000"/>
              </a:lnSpc>
              <a:buFont typeface="Wingdings" panose="05000000000000000000" pitchFamily="2" charset="2"/>
              <a:buChar char="q"/>
            </a:pPr>
            <a:r>
              <a:rPr lang="nb-NO" sz="1600" dirty="0"/>
              <a:t>It is </a:t>
            </a:r>
            <a:r>
              <a:rPr lang="nb-NO" sz="1600" dirty="0" err="1"/>
              <a:t>necessary</a:t>
            </a:r>
            <a:r>
              <a:rPr lang="nb-NO" sz="1600" dirty="0"/>
              <a:t> to </a:t>
            </a:r>
            <a:r>
              <a:rPr lang="nb-NO" sz="1600" dirty="0" err="1"/>
              <a:t>complete</a:t>
            </a:r>
            <a:r>
              <a:rPr lang="nb-NO" sz="1600" dirty="0"/>
              <a:t> </a:t>
            </a:r>
            <a:r>
              <a:rPr lang="nb-NO" sz="1600" dirty="0" err="1"/>
              <a:t>both</a:t>
            </a:r>
            <a:r>
              <a:rPr lang="nb-NO" sz="1600" dirty="0"/>
              <a:t> </a:t>
            </a:r>
            <a:r>
              <a:rPr lang="nb-NO" sz="1600" dirty="0" err="1"/>
              <a:t>the</a:t>
            </a:r>
            <a:r>
              <a:rPr lang="nb-NO" sz="1600" dirty="0"/>
              <a:t> </a:t>
            </a:r>
            <a:r>
              <a:rPr lang="nb-NO" sz="1600" b="1" dirty="0"/>
              <a:t>«TOEFL» &amp; «SAT-1» </a:t>
            </a:r>
            <a:r>
              <a:rPr lang="nb-NO" sz="1600" dirty="0" err="1"/>
              <a:t>language</a:t>
            </a:r>
            <a:r>
              <a:rPr lang="nb-NO" sz="1600" dirty="0"/>
              <a:t> tests in English. </a:t>
            </a:r>
          </a:p>
          <a:p>
            <a:pPr marL="1200150" lvl="2" indent="-285750" algn="l">
              <a:lnSpc>
                <a:spcPct val="150000"/>
              </a:lnSpc>
              <a:buFont typeface="Wingdings" panose="05000000000000000000" pitchFamily="2" charset="2"/>
              <a:buChar char="q"/>
            </a:pPr>
            <a:r>
              <a:rPr lang="nb-NO" sz="1600" dirty="0" err="1"/>
              <a:t>Applicants</a:t>
            </a:r>
            <a:r>
              <a:rPr lang="nb-NO" sz="1600" dirty="0"/>
              <a:t> must have </a:t>
            </a:r>
            <a:r>
              <a:rPr lang="nb-NO" sz="1600" b="1" dirty="0" err="1"/>
              <a:t>recommendations</a:t>
            </a:r>
            <a:r>
              <a:rPr lang="nb-NO" sz="1600" dirty="0"/>
              <a:t> from </a:t>
            </a:r>
            <a:r>
              <a:rPr lang="nb-NO" sz="1600" dirty="0" err="1"/>
              <a:t>two</a:t>
            </a:r>
            <a:r>
              <a:rPr lang="nb-NO" sz="1600" dirty="0"/>
              <a:t> </a:t>
            </a:r>
            <a:r>
              <a:rPr lang="nb-NO" sz="1600" dirty="0" err="1"/>
              <a:t>teachers</a:t>
            </a:r>
            <a:r>
              <a:rPr lang="nb-NO" sz="1600" dirty="0"/>
              <a:t> / Head Master in </a:t>
            </a:r>
            <a:r>
              <a:rPr lang="nb-NO" sz="1600" dirty="0" err="1"/>
              <a:t>addition</a:t>
            </a:r>
            <a:r>
              <a:rPr lang="nb-NO" sz="1600" dirty="0"/>
              <a:t> to Nesbru </a:t>
            </a:r>
            <a:r>
              <a:rPr lang="nb-NO" sz="1600" dirty="0" err="1"/>
              <a:t>Rotary</a:t>
            </a:r>
            <a:r>
              <a:rPr lang="nb-NO" sz="1600" dirty="0"/>
              <a:t> Club. </a:t>
            </a:r>
          </a:p>
        </p:txBody>
      </p:sp>
      <p:sp>
        <p:nvSpPr>
          <p:cNvPr id="6" name="Plassholder for bunntekst 1">
            <a:extLst>
              <a:ext uri="{FF2B5EF4-FFF2-40B4-BE49-F238E27FC236}">
                <a16:creationId xmlns:a16="http://schemas.microsoft.com/office/drawing/2014/main" xmlns="" id="{222F43E4-5A8F-4FD3-B78C-0305CDBFF6BE}"/>
              </a:ext>
            </a:extLst>
          </p:cNvPr>
          <p:cNvSpPr>
            <a:spLocks noGrp="1"/>
          </p:cNvSpPr>
          <p:nvPr>
            <p:ph type="ftr" sz="quarter" idx="11"/>
          </p:nvPr>
        </p:nvSpPr>
        <p:spPr>
          <a:xfrm>
            <a:off x="2733675" y="6356350"/>
            <a:ext cx="5810250" cy="365125"/>
          </a:xfrm>
        </p:spPr>
        <p:txBody>
          <a:bodyPr/>
          <a:lstStyle/>
          <a:p>
            <a:r>
              <a:rPr lang="en-US" dirty="0" err="1"/>
              <a:t>Nesbru</a:t>
            </a:r>
            <a:r>
              <a:rPr lang="en-US" dirty="0"/>
              <a:t> Rotary Club Presentation of GRSP – </a:t>
            </a:r>
          </a:p>
          <a:p>
            <a:r>
              <a:rPr lang="en-US" dirty="0"/>
              <a:t>Contact person Rune Løw M: 90882779 E: </a:t>
            </a:r>
            <a:r>
              <a:rPr lang="en-US" dirty="0">
                <a:hlinkClick r:id="rId4"/>
              </a:rPr>
              <a:t>runeloew@online.no</a:t>
            </a:r>
            <a:endParaRPr lang="en-US" dirty="0"/>
          </a:p>
          <a:p>
            <a:endParaRPr lang="nb-NO" dirty="0"/>
          </a:p>
        </p:txBody>
      </p:sp>
    </p:spTree>
    <p:extLst>
      <p:ext uri="{BB962C8B-B14F-4D97-AF65-F5344CB8AC3E}">
        <p14:creationId xmlns:p14="http://schemas.microsoft.com/office/powerpoint/2010/main" val="56834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14462" y="1348098"/>
            <a:ext cx="8825805" cy="5544616"/>
          </a:xfrm>
        </p:spPr>
        <p:txBody>
          <a:bodyPr>
            <a:noAutofit/>
          </a:bodyPr>
          <a:lstStyle/>
          <a:p>
            <a:pPr algn="l"/>
            <a:r>
              <a:rPr lang="nb-NO" sz="1600" b="1" dirty="0"/>
              <a:t>Application </a:t>
            </a:r>
            <a:r>
              <a:rPr lang="nb-NO" sz="1600" b="1" dirty="0" err="1"/>
              <a:t>process</a:t>
            </a:r>
            <a:r>
              <a:rPr lang="nb-NO" sz="1600" b="1" dirty="0"/>
              <a:t>: </a:t>
            </a:r>
          </a:p>
          <a:p>
            <a:pPr marL="742950" lvl="1" indent="-285750" algn="l">
              <a:lnSpc>
                <a:spcPct val="150000"/>
              </a:lnSpc>
              <a:buFont typeface="Wingdings" panose="05000000000000000000" pitchFamily="2" charset="2"/>
              <a:buChar char="q"/>
            </a:pPr>
            <a:r>
              <a:rPr lang="nb-NO" sz="1600" dirty="0"/>
              <a:t>The </a:t>
            </a:r>
            <a:r>
              <a:rPr lang="nb-NO" sz="1600" dirty="0" err="1"/>
              <a:t>application</a:t>
            </a:r>
            <a:r>
              <a:rPr lang="nb-NO" sz="1600" dirty="0"/>
              <a:t> </a:t>
            </a:r>
            <a:r>
              <a:rPr lang="nb-NO" sz="1600" b="1" dirty="0" err="1"/>
              <a:t>process</a:t>
            </a:r>
            <a:r>
              <a:rPr lang="nb-NO" sz="1600" b="1" dirty="0"/>
              <a:t> starts </a:t>
            </a:r>
            <a:r>
              <a:rPr lang="nb-NO" sz="1600" b="1" dirty="0" err="1"/>
              <a:t>early</a:t>
            </a:r>
            <a:r>
              <a:rPr lang="nb-NO" sz="1600" b="1" dirty="0"/>
              <a:t> spring 2020 </a:t>
            </a:r>
            <a:r>
              <a:rPr lang="nb-NO" sz="1600" dirty="0"/>
              <a:t>for </a:t>
            </a:r>
            <a:r>
              <a:rPr lang="nb-NO" sz="1600" dirty="0" err="1"/>
              <a:t>the</a:t>
            </a:r>
            <a:r>
              <a:rPr lang="nb-NO" sz="1600" dirty="0"/>
              <a:t> 2021/2022 </a:t>
            </a:r>
            <a:r>
              <a:rPr lang="nb-NO" sz="1600" dirty="0" err="1"/>
              <a:t>academic</a:t>
            </a:r>
            <a:r>
              <a:rPr lang="nb-NO" sz="1600" dirty="0"/>
              <a:t> </a:t>
            </a:r>
            <a:r>
              <a:rPr lang="nb-NO" sz="1600" dirty="0" err="1"/>
              <a:t>year</a:t>
            </a:r>
            <a:r>
              <a:rPr lang="nb-NO" sz="1600" dirty="0"/>
              <a:t>. </a:t>
            </a:r>
          </a:p>
          <a:p>
            <a:pPr marL="742950" lvl="1" indent="-285750" algn="l">
              <a:lnSpc>
                <a:spcPct val="150000"/>
              </a:lnSpc>
              <a:buFont typeface="Wingdings" panose="05000000000000000000" pitchFamily="2" charset="2"/>
              <a:buChar char="q"/>
            </a:pPr>
            <a:r>
              <a:rPr lang="nb-NO" sz="1600" dirty="0" err="1"/>
              <a:t>Potential</a:t>
            </a:r>
            <a:r>
              <a:rPr lang="nb-NO" sz="1600" dirty="0"/>
              <a:t> </a:t>
            </a:r>
            <a:r>
              <a:rPr lang="nb-NO" sz="1600" dirty="0" err="1"/>
              <a:t>candidates</a:t>
            </a:r>
            <a:r>
              <a:rPr lang="nb-NO" sz="1600" dirty="0"/>
              <a:t> </a:t>
            </a:r>
            <a:r>
              <a:rPr lang="nb-NO" sz="1600" dirty="0" err="1"/>
              <a:t>should</a:t>
            </a:r>
            <a:r>
              <a:rPr lang="nb-NO" sz="1600" dirty="0"/>
              <a:t> </a:t>
            </a:r>
            <a:r>
              <a:rPr lang="nb-NO" sz="1600" b="1" dirty="0" err="1"/>
              <a:t>contact</a:t>
            </a:r>
            <a:r>
              <a:rPr lang="nb-NO" sz="1600" b="1" dirty="0"/>
              <a:t> Head Master </a:t>
            </a:r>
            <a:r>
              <a:rPr lang="nb-NO" sz="1600" dirty="0"/>
              <a:t>at Nesbru Vgs. </a:t>
            </a:r>
            <a:r>
              <a:rPr lang="nb-NO" sz="1600" dirty="0" err="1"/>
              <a:t>with</a:t>
            </a:r>
            <a:r>
              <a:rPr lang="nb-NO" sz="1600" dirty="0"/>
              <a:t> a </a:t>
            </a:r>
            <a:r>
              <a:rPr lang="nb-NO" sz="1600" dirty="0" err="1"/>
              <a:t>nomination</a:t>
            </a:r>
            <a:r>
              <a:rPr lang="nb-NO" sz="1600" dirty="0"/>
              <a:t> </a:t>
            </a:r>
            <a:r>
              <a:rPr lang="nb-NO" sz="1600" dirty="0" err="1"/>
              <a:t>request</a:t>
            </a:r>
            <a:r>
              <a:rPr lang="nb-NO" sz="1600" dirty="0"/>
              <a:t>.  </a:t>
            </a:r>
          </a:p>
          <a:p>
            <a:pPr marL="742950" lvl="1" indent="-285750" algn="l">
              <a:lnSpc>
                <a:spcPct val="150000"/>
              </a:lnSpc>
              <a:buFont typeface="Wingdings" panose="05000000000000000000" pitchFamily="2" charset="2"/>
              <a:buChar char="q"/>
            </a:pPr>
            <a:r>
              <a:rPr lang="nb-NO" sz="1600" dirty="0" err="1"/>
              <a:t>Nominated</a:t>
            </a:r>
            <a:r>
              <a:rPr lang="nb-NO" sz="1600" dirty="0"/>
              <a:t> </a:t>
            </a:r>
            <a:r>
              <a:rPr lang="nb-NO" sz="1600" dirty="0" err="1"/>
              <a:t>candidates</a:t>
            </a:r>
            <a:r>
              <a:rPr lang="nb-NO" sz="1600" dirty="0"/>
              <a:t> </a:t>
            </a:r>
            <a:r>
              <a:rPr lang="nb-NO" sz="1600" dirty="0" err="1"/>
              <a:t>will</a:t>
            </a:r>
            <a:r>
              <a:rPr lang="nb-NO" sz="1600" dirty="0"/>
              <a:t> be </a:t>
            </a:r>
            <a:r>
              <a:rPr lang="nb-NO" sz="1600" b="1" dirty="0" err="1"/>
              <a:t>presented</a:t>
            </a:r>
            <a:r>
              <a:rPr lang="nb-NO" sz="1600" b="1" dirty="0"/>
              <a:t> to Nesbru </a:t>
            </a:r>
            <a:r>
              <a:rPr lang="nb-NO" sz="1600" b="1" dirty="0" err="1"/>
              <a:t>Rotary</a:t>
            </a:r>
            <a:r>
              <a:rPr lang="nb-NO" sz="1600" b="1" dirty="0"/>
              <a:t> Club</a:t>
            </a:r>
            <a:r>
              <a:rPr lang="nb-NO" sz="1600" dirty="0"/>
              <a:t> latest by June 1st, 2020, </a:t>
            </a:r>
            <a:r>
              <a:rPr lang="nb-NO" sz="1600" dirty="0" err="1"/>
              <a:t>supported</a:t>
            </a:r>
            <a:r>
              <a:rPr lang="nb-NO" sz="1600" dirty="0"/>
              <a:t> by </a:t>
            </a:r>
            <a:r>
              <a:rPr lang="nb-NO" sz="1600" dirty="0" err="1"/>
              <a:t>the</a:t>
            </a:r>
            <a:r>
              <a:rPr lang="nb-NO" sz="1600" dirty="0"/>
              <a:t> </a:t>
            </a:r>
            <a:r>
              <a:rPr lang="nb-NO" sz="1600" dirty="0" err="1"/>
              <a:t>recommendation</a:t>
            </a:r>
            <a:r>
              <a:rPr lang="nb-NO" sz="1600" dirty="0"/>
              <a:t> from </a:t>
            </a:r>
            <a:r>
              <a:rPr lang="nb-NO" sz="1600" dirty="0" err="1"/>
              <a:t>the</a:t>
            </a:r>
            <a:r>
              <a:rPr lang="nb-NO" sz="1600" dirty="0"/>
              <a:t> </a:t>
            </a:r>
            <a:r>
              <a:rPr lang="nb-NO" sz="1600" dirty="0" err="1"/>
              <a:t>school</a:t>
            </a:r>
            <a:r>
              <a:rPr lang="nb-NO" sz="1600" dirty="0"/>
              <a:t>.  </a:t>
            </a:r>
          </a:p>
          <a:p>
            <a:pPr marL="742950" lvl="1" indent="-285750" algn="l">
              <a:lnSpc>
                <a:spcPct val="150000"/>
              </a:lnSpc>
              <a:buFont typeface="Wingdings" panose="05000000000000000000" pitchFamily="2" charset="2"/>
              <a:buChar char="q"/>
            </a:pPr>
            <a:r>
              <a:rPr lang="nb-NO" sz="1600" dirty="0"/>
              <a:t>During June – September </a:t>
            </a:r>
            <a:r>
              <a:rPr lang="nb-NO" sz="1600" b="1" dirty="0"/>
              <a:t>Nesbru </a:t>
            </a:r>
            <a:r>
              <a:rPr lang="nb-NO" sz="1600" b="1" dirty="0" err="1"/>
              <a:t>Rotary</a:t>
            </a:r>
            <a:r>
              <a:rPr lang="nb-NO" sz="1600" b="1" dirty="0"/>
              <a:t> Club </a:t>
            </a:r>
            <a:r>
              <a:rPr lang="nb-NO" sz="1600" b="1" dirty="0" err="1"/>
              <a:t>will</a:t>
            </a:r>
            <a:r>
              <a:rPr lang="nb-NO" sz="1600" b="1" dirty="0"/>
              <a:t> </a:t>
            </a:r>
            <a:r>
              <a:rPr lang="nb-NO" sz="1600" b="1" dirty="0" err="1"/>
              <a:t>prepare</a:t>
            </a:r>
            <a:r>
              <a:rPr lang="nb-NO" sz="1600" b="1" dirty="0"/>
              <a:t> </a:t>
            </a:r>
            <a:r>
              <a:rPr lang="nb-NO" sz="1600" b="1" dirty="0" err="1"/>
              <a:t>the</a:t>
            </a:r>
            <a:r>
              <a:rPr lang="nb-NO" sz="1600" b="1" dirty="0"/>
              <a:t> </a:t>
            </a:r>
            <a:r>
              <a:rPr lang="nb-NO" sz="1600" b="1" dirty="0" err="1"/>
              <a:t>scholarship</a:t>
            </a:r>
            <a:r>
              <a:rPr lang="nb-NO" sz="1600" b="1" dirty="0"/>
              <a:t> </a:t>
            </a:r>
            <a:r>
              <a:rPr lang="nb-NO" sz="1600" b="1" dirty="0" err="1"/>
              <a:t>application</a:t>
            </a:r>
            <a:r>
              <a:rPr lang="nb-NO" sz="1600" dirty="0"/>
              <a:t>, in </a:t>
            </a:r>
            <a:r>
              <a:rPr lang="nb-NO" sz="1600" dirty="0" err="1"/>
              <a:t>conjunction</a:t>
            </a:r>
            <a:r>
              <a:rPr lang="nb-NO" sz="1600" dirty="0"/>
              <a:t> </a:t>
            </a:r>
            <a:r>
              <a:rPr lang="nb-NO" sz="1600" dirty="0" err="1"/>
              <a:t>with</a:t>
            </a:r>
            <a:r>
              <a:rPr lang="nb-NO" sz="1600" dirty="0"/>
              <a:t> </a:t>
            </a:r>
            <a:r>
              <a:rPr lang="nb-NO" sz="1600" dirty="0" err="1"/>
              <a:t>the</a:t>
            </a:r>
            <a:r>
              <a:rPr lang="nb-NO" sz="1600" dirty="0"/>
              <a:t> </a:t>
            </a:r>
            <a:r>
              <a:rPr lang="nb-NO" sz="1600" dirty="0" err="1"/>
              <a:t>candidate</a:t>
            </a:r>
            <a:r>
              <a:rPr lang="nb-NO" sz="1600" dirty="0"/>
              <a:t>, </a:t>
            </a:r>
            <a:r>
              <a:rPr lang="nb-NO" sz="1600" dirty="0" err="1"/>
              <a:t>which</a:t>
            </a:r>
            <a:r>
              <a:rPr lang="nb-NO" sz="1600" dirty="0"/>
              <a:t> must be </a:t>
            </a:r>
            <a:r>
              <a:rPr lang="nb-NO" sz="1600" dirty="0" err="1"/>
              <a:t>completed</a:t>
            </a:r>
            <a:r>
              <a:rPr lang="nb-NO" sz="1600" dirty="0"/>
              <a:t> / sent to GRSP by </a:t>
            </a:r>
            <a:r>
              <a:rPr lang="nb-NO" sz="1600" dirty="0" err="1"/>
              <a:t>October</a:t>
            </a:r>
            <a:r>
              <a:rPr lang="nb-NO" sz="1600" dirty="0"/>
              <a:t> 1st, 2020. </a:t>
            </a:r>
          </a:p>
          <a:p>
            <a:pPr marL="742950" lvl="1" indent="-285750" algn="l">
              <a:lnSpc>
                <a:spcPct val="150000"/>
              </a:lnSpc>
              <a:buFont typeface="Wingdings" panose="05000000000000000000" pitchFamily="2" charset="2"/>
              <a:buChar char="q"/>
            </a:pPr>
            <a:r>
              <a:rPr lang="nb-NO" sz="1600" dirty="0"/>
              <a:t>The </a:t>
            </a:r>
            <a:r>
              <a:rPr lang="nb-NO" sz="1600" b="1" dirty="0"/>
              <a:t>«TOEFL» &amp; «SAT-1» </a:t>
            </a:r>
            <a:r>
              <a:rPr lang="nb-NO" sz="1600" dirty="0" err="1"/>
              <a:t>language</a:t>
            </a:r>
            <a:r>
              <a:rPr lang="nb-NO" sz="1600" dirty="0"/>
              <a:t> tests </a:t>
            </a:r>
            <a:r>
              <a:rPr lang="nb-NO" sz="1600" dirty="0" err="1"/>
              <a:t>should</a:t>
            </a:r>
            <a:r>
              <a:rPr lang="nb-NO" sz="1600" dirty="0"/>
              <a:t> </a:t>
            </a:r>
            <a:r>
              <a:rPr lang="nb-NO" sz="1600" dirty="0" err="1"/>
              <a:t>preferably</a:t>
            </a:r>
            <a:r>
              <a:rPr lang="nb-NO" sz="1600" dirty="0"/>
              <a:t> be </a:t>
            </a:r>
            <a:r>
              <a:rPr lang="nb-NO" sz="1600" dirty="0" err="1"/>
              <a:t>completed</a:t>
            </a:r>
            <a:r>
              <a:rPr lang="nb-NO" sz="1600" dirty="0"/>
              <a:t> </a:t>
            </a:r>
            <a:r>
              <a:rPr lang="nb-NO" sz="1600" b="1" dirty="0"/>
              <a:t>by </a:t>
            </a:r>
            <a:r>
              <a:rPr lang="nb-NO" sz="1600" b="1" dirty="0" err="1"/>
              <a:t>October</a:t>
            </a:r>
            <a:r>
              <a:rPr lang="nb-NO" sz="1600" b="1" dirty="0"/>
              <a:t> 1st. </a:t>
            </a:r>
            <a:r>
              <a:rPr lang="nb-NO" sz="1600" dirty="0" err="1"/>
              <a:t>However</a:t>
            </a:r>
            <a:r>
              <a:rPr lang="nb-NO" sz="1600" dirty="0"/>
              <a:t>, </a:t>
            </a:r>
            <a:r>
              <a:rPr lang="nb-NO" sz="1600" dirty="0" err="1"/>
              <a:t>waiting</a:t>
            </a:r>
            <a:r>
              <a:rPr lang="nb-NO" sz="1600" dirty="0"/>
              <a:t> time </a:t>
            </a:r>
            <a:r>
              <a:rPr lang="nb-NO" sz="1600" dirty="0" err="1"/>
              <a:t>may</a:t>
            </a:r>
            <a:r>
              <a:rPr lang="nb-NO" sz="1600" dirty="0"/>
              <a:t> </a:t>
            </a:r>
            <a:r>
              <a:rPr lang="nb-NO" sz="1600" dirty="0" err="1"/>
              <a:t>occur</a:t>
            </a:r>
            <a:r>
              <a:rPr lang="nb-NO" sz="1600" dirty="0"/>
              <a:t> and </a:t>
            </a:r>
            <a:r>
              <a:rPr lang="nb-NO" sz="1600" dirty="0" err="1"/>
              <a:t>hence</a:t>
            </a:r>
            <a:r>
              <a:rPr lang="nb-NO" sz="1600" dirty="0"/>
              <a:t> it is </a:t>
            </a:r>
            <a:r>
              <a:rPr lang="nb-NO" sz="1600" dirty="0" err="1"/>
              <a:t>acceptable</a:t>
            </a:r>
            <a:r>
              <a:rPr lang="nb-NO" sz="1600" dirty="0"/>
              <a:t> to </a:t>
            </a:r>
            <a:r>
              <a:rPr lang="nb-NO" sz="1600" dirty="0" err="1"/>
              <a:t>document</a:t>
            </a:r>
            <a:r>
              <a:rPr lang="nb-NO" sz="1600" dirty="0"/>
              <a:t> </a:t>
            </a:r>
            <a:r>
              <a:rPr lang="nb-NO" sz="1600" dirty="0" err="1"/>
              <a:t>when</a:t>
            </a:r>
            <a:r>
              <a:rPr lang="nb-NO" sz="1600" dirty="0"/>
              <a:t> </a:t>
            </a:r>
            <a:r>
              <a:rPr lang="nb-NO" sz="1600" dirty="0" err="1"/>
              <a:t>the</a:t>
            </a:r>
            <a:r>
              <a:rPr lang="nb-NO" sz="1600" dirty="0"/>
              <a:t> test </a:t>
            </a:r>
            <a:r>
              <a:rPr lang="nb-NO" sz="1600" dirty="0" err="1"/>
              <a:t>will</a:t>
            </a:r>
            <a:r>
              <a:rPr lang="nb-NO" sz="1600" dirty="0"/>
              <a:t> be </a:t>
            </a:r>
            <a:r>
              <a:rPr lang="nb-NO" sz="1600" dirty="0" err="1"/>
              <a:t>completed</a:t>
            </a:r>
            <a:r>
              <a:rPr lang="nb-NO" sz="1600" dirty="0"/>
              <a:t> by </a:t>
            </a:r>
            <a:r>
              <a:rPr lang="nb-NO" sz="1600" dirty="0" err="1"/>
              <a:t>the</a:t>
            </a:r>
            <a:r>
              <a:rPr lang="nb-NO" sz="1600" dirty="0"/>
              <a:t> </a:t>
            </a:r>
            <a:r>
              <a:rPr lang="nb-NO" sz="1600" dirty="0" err="1"/>
              <a:t>candidate</a:t>
            </a:r>
            <a:r>
              <a:rPr lang="nb-NO" sz="1600" dirty="0"/>
              <a:t>.   </a:t>
            </a:r>
          </a:p>
          <a:p>
            <a:pPr marL="742950" lvl="1" indent="-285750" algn="l">
              <a:lnSpc>
                <a:spcPct val="150000"/>
              </a:lnSpc>
              <a:buFont typeface="Wingdings" panose="05000000000000000000" pitchFamily="2" charset="2"/>
              <a:buChar char="q"/>
            </a:pPr>
            <a:r>
              <a:rPr lang="nb-NO" sz="1600" dirty="0"/>
              <a:t>GRSP </a:t>
            </a:r>
            <a:r>
              <a:rPr lang="nb-NO" sz="1600" b="1" dirty="0" err="1"/>
              <a:t>confirmation</a:t>
            </a:r>
            <a:r>
              <a:rPr lang="nb-NO" sz="1600" b="1" dirty="0"/>
              <a:t> </a:t>
            </a:r>
            <a:r>
              <a:rPr lang="nb-NO" sz="1600" b="1" dirty="0" err="1"/>
              <a:t>of</a:t>
            </a:r>
            <a:r>
              <a:rPr lang="nb-NO" sz="1600" b="1" dirty="0"/>
              <a:t> </a:t>
            </a:r>
            <a:r>
              <a:rPr lang="nb-NO" sz="1600" b="1" dirty="0" err="1"/>
              <a:t>scholarships</a:t>
            </a:r>
            <a:r>
              <a:rPr lang="nb-NO" sz="1600" b="1" dirty="0"/>
              <a:t> in </a:t>
            </a:r>
            <a:r>
              <a:rPr lang="nb-NO" sz="1600" b="1" dirty="0" err="1"/>
              <a:t>January</a:t>
            </a:r>
            <a:r>
              <a:rPr lang="nb-NO" sz="1600" b="1" dirty="0"/>
              <a:t>. </a:t>
            </a:r>
            <a:r>
              <a:rPr lang="nb-NO" sz="1600" dirty="0"/>
              <a:t>   </a:t>
            </a:r>
          </a:p>
          <a:p>
            <a:pPr marL="742950" lvl="1" indent="-285750" algn="l">
              <a:buFont typeface="Wingdings" panose="05000000000000000000" pitchFamily="2" charset="2"/>
              <a:buChar char="q"/>
            </a:pPr>
            <a:endParaRPr lang="nb-NO" sz="1600" dirty="0"/>
          </a:p>
        </p:txBody>
      </p:sp>
      <p:pic>
        <p:nvPicPr>
          <p:cNvPr id="1026" name="Picture 2"/>
          <p:cNvPicPr>
            <a:picLocks noChangeAspect="1" noChangeArrowheads="1"/>
          </p:cNvPicPr>
          <p:nvPr/>
        </p:nvPicPr>
        <p:blipFill>
          <a:blip r:embed="rId2" cstate="print"/>
          <a:srcRect/>
          <a:stretch>
            <a:fillRect/>
          </a:stretch>
        </p:blipFill>
        <p:spPr bwMode="auto">
          <a:xfrm>
            <a:off x="1524000" y="-99391"/>
            <a:ext cx="9144000" cy="1296144"/>
          </a:xfrm>
          <a:prstGeom prst="rect">
            <a:avLst/>
          </a:prstGeom>
          <a:noFill/>
          <a:ln w="9525">
            <a:noFill/>
            <a:miter lim="800000"/>
            <a:headEnd/>
            <a:tailEnd/>
          </a:ln>
        </p:spPr>
      </p:pic>
      <p:pic>
        <p:nvPicPr>
          <p:cNvPr id="8" name="Picture 7"/>
          <p:cNvPicPr/>
          <p:nvPr/>
        </p:nvPicPr>
        <p:blipFill>
          <a:blip r:embed="rId3" cstate="print"/>
          <a:srcRect/>
          <a:stretch>
            <a:fillRect/>
          </a:stretch>
        </p:blipFill>
        <p:spPr bwMode="auto">
          <a:xfrm>
            <a:off x="8955148" y="6174801"/>
            <a:ext cx="1749365" cy="595222"/>
          </a:xfrm>
          <a:prstGeom prst="rect">
            <a:avLst/>
          </a:prstGeom>
          <a:noFill/>
          <a:ln w="9525">
            <a:noFill/>
            <a:miter lim="800000"/>
            <a:headEnd/>
            <a:tailEnd/>
          </a:ln>
        </p:spPr>
      </p:pic>
      <p:sp>
        <p:nvSpPr>
          <p:cNvPr id="6" name="Plassholder for bunntekst 1">
            <a:extLst>
              <a:ext uri="{FF2B5EF4-FFF2-40B4-BE49-F238E27FC236}">
                <a16:creationId xmlns:a16="http://schemas.microsoft.com/office/drawing/2014/main" xmlns="" id="{B8AF8572-F294-473C-8365-5DADE4213A43}"/>
              </a:ext>
            </a:extLst>
          </p:cNvPr>
          <p:cNvSpPr>
            <a:spLocks noGrp="1"/>
          </p:cNvSpPr>
          <p:nvPr>
            <p:ph type="ftr" sz="quarter" idx="11"/>
          </p:nvPr>
        </p:nvSpPr>
        <p:spPr>
          <a:xfrm>
            <a:off x="2733675" y="6356350"/>
            <a:ext cx="5810250" cy="365125"/>
          </a:xfrm>
        </p:spPr>
        <p:txBody>
          <a:bodyPr/>
          <a:lstStyle/>
          <a:p>
            <a:r>
              <a:rPr lang="en-US" dirty="0" err="1"/>
              <a:t>Nesbru</a:t>
            </a:r>
            <a:r>
              <a:rPr lang="en-US" dirty="0"/>
              <a:t> Rotary Club Presentation of GRSP – </a:t>
            </a:r>
          </a:p>
          <a:p>
            <a:r>
              <a:rPr lang="en-US" dirty="0"/>
              <a:t>Contact person Rune Løw M: 90882779 E: </a:t>
            </a:r>
            <a:r>
              <a:rPr lang="en-US" dirty="0">
                <a:hlinkClick r:id="rId4"/>
              </a:rPr>
              <a:t>runeloew@online.no</a:t>
            </a:r>
            <a:endParaRPr lang="en-US" dirty="0"/>
          </a:p>
          <a:p>
            <a:endParaRPr lang="nb-NO" dirty="0"/>
          </a:p>
        </p:txBody>
      </p:sp>
    </p:spTree>
    <p:extLst>
      <p:ext uri="{BB962C8B-B14F-4D97-AF65-F5344CB8AC3E}">
        <p14:creationId xmlns:p14="http://schemas.microsoft.com/office/powerpoint/2010/main" val="377609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0" y="-99391"/>
            <a:ext cx="9144000" cy="1296144"/>
          </a:xfrm>
          <a:prstGeom prst="rect">
            <a:avLst/>
          </a:prstGeom>
          <a:noFill/>
          <a:ln w="9525">
            <a:noFill/>
            <a:miter lim="800000"/>
            <a:headEnd/>
            <a:tailEnd/>
          </a:ln>
        </p:spPr>
      </p:pic>
      <p:pic>
        <p:nvPicPr>
          <p:cNvPr id="8" name="Picture 7"/>
          <p:cNvPicPr/>
          <p:nvPr/>
        </p:nvPicPr>
        <p:blipFill>
          <a:blip r:embed="rId3" cstate="print"/>
          <a:srcRect/>
          <a:stretch>
            <a:fillRect/>
          </a:stretch>
        </p:blipFill>
        <p:spPr bwMode="auto">
          <a:xfrm>
            <a:off x="8955148" y="6174801"/>
            <a:ext cx="1749365" cy="595222"/>
          </a:xfrm>
          <a:prstGeom prst="rect">
            <a:avLst/>
          </a:prstGeom>
          <a:noFill/>
          <a:ln w="9525">
            <a:noFill/>
            <a:miter lim="800000"/>
            <a:headEnd/>
            <a:tailEnd/>
          </a:ln>
        </p:spPr>
      </p:pic>
      <p:sp>
        <p:nvSpPr>
          <p:cNvPr id="2" name="Rektangel 1">
            <a:extLst>
              <a:ext uri="{FF2B5EF4-FFF2-40B4-BE49-F238E27FC236}">
                <a16:creationId xmlns:a16="http://schemas.microsoft.com/office/drawing/2014/main" xmlns="" id="{228C9CCE-9B0F-4C85-B3DF-5F7CE7591BCE}"/>
              </a:ext>
            </a:extLst>
          </p:cNvPr>
          <p:cNvSpPr/>
          <p:nvPr/>
        </p:nvSpPr>
        <p:spPr>
          <a:xfrm>
            <a:off x="1517640" y="1491487"/>
            <a:ext cx="9338202" cy="4826129"/>
          </a:xfrm>
          <a:prstGeom prst="rect">
            <a:avLst/>
          </a:prstGeom>
        </p:spPr>
        <p:txBody>
          <a:bodyPr wrap="square">
            <a:spAutoFit/>
          </a:bodyPr>
          <a:lstStyle/>
          <a:p>
            <a:pPr marL="342900" indent="-342900">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The GRSP scholarship covers all expenses such as </a:t>
            </a:r>
            <a:r>
              <a:rPr lang="en-US" sz="1600" b="1" dirty="0">
                <a:latin typeface="Calibri" panose="020F0502020204030204" pitchFamily="34" charset="0"/>
                <a:ea typeface="Calibri" panose="020F0502020204030204" pitchFamily="34" charset="0"/>
                <a:cs typeface="Times New Roman" panose="02020603050405020304" pitchFamily="18" charset="0"/>
              </a:rPr>
              <a:t>tuition fee,</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b="1" dirty="0">
                <a:latin typeface="Calibri" panose="020F0502020204030204" pitchFamily="34" charset="0"/>
                <a:ea typeface="Calibri" panose="020F0502020204030204" pitchFamily="34" charset="0"/>
                <a:cs typeface="Times New Roman" panose="02020603050405020304" pitchFamily="18" charset="0"/>
              </a:rPr>
              <a:t>housing, meal plans and other fees </a:t>
            </a:r>
            <a:r>
              <a:rPr lang="en-US" sz="1600" dirty="0">
                <a:latin typeface="Calibri" panose="020F0502020204030204" pitchFamily="34" charset="0"/>
                <a:ea typeface="Calibri" panose="020F0502020204030204" pitchFamily="34" charset="0"/>
                <a:cs typeface="Times New Roman" panose="02020603050405020304" pitchFamily="18" charset="0"/>
              </a:rPr>
              <a:t>for the entire year.</a:t>
            </a:r>
          </a:p>
          <a:p>
            <a:pPr marL="342900" indent="-342900">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Each student will be provided a </a:t>
            </a:r>
            <a:r>
              <a:rPr lang="en-US" sz="1600" b="1" dirty="0">
                <a:latin typeface="Calibri" panose="020F0502020204030204" pitchFamily="34" charset="0"/>
                <a:ea typeface="Calibri" panose="020F0502020204030204" pitchFamily="34" charset="0"/>
                <a:cs typeface="Times New Roman" panose="02020603050405020304" pitchFamily="18" charset="0"/>
              </a:rPr>
              <a:t>“host family” </a:t>
            </a:r>
            <a:r>
              <a:rPr lang="en-US" sz="1600" dirty="0">
                <a:latin typeface="Calibri" panose="020F0502020204030204" pitchFamily="34" charset="0"/>
                <a:ea typeface="Calibri" panose="020F0502020204030204" pitchFamily="34" charset="0"/>
                <a:cs typeface="Times New Roman" panose="02020603050405020304" pitchFamily="18" charset="0"/>
              </a:rPr>
              <a:t>where the student(s) will stay initially before they move to University Campus. </a:t>
            </a:r>
          </a:p>
          <a:p>
            <a:pPr marL="342900" indent="-342900">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The </a:t>
            </a:r>
            <a:r>
              <a:rPr lang="en-US" sz="1600" b="1" dirty="0">
                <a:latin typeface="Calibri" panose="020F0502020204030204" pitchFamily="34" charset="0"/>
                <a:ea typeface="Calibri" panose="020F0502020204030204" pitchFamily="34" charset="0"/>
                <a:cs typeface="Times New Roman" panose="02020603050405020304" pitchFamily="18" charset="0"/>
              </a:rPr>
              <a:t>students cover</a:t>
            </a:r>
            <a:r>
              <a:rPr lang="en-US" sz="1600" dirty="0">
                <a:latin typeface="Calibri" panose="020F0502020204030204" pitchFamily="34" charset="0"/>
                <a:ea typeface="Calibri" panose="020F0502020204030204" pitchFamily="34" charset="0"/>
                <a:cs typeface="Times New Roman" panose="02020603050405020304" pitchFamily="18" charset="0"/>
              </a:rPr>
              <a:t> travel costs to/from USA, insurance and “pocket money” (</a:t>
            </a:r>
            <a:r>
              <a:rPr lang="en-US" sz="1600" b="1" dirty="0">
                <a:latin typeface="Calibri" panose="020F0502020204030204" pitchFamily="34" charset="0"/>
                <a:ea typeface="Calibri" panose="020F0502020204030204" pitchFamily="34" charset="0"/>
                <a:cs typeface="Times New Roman" panose="02020603050405020304" pitchFamily="18" charset="0"/>
              </a:rPr>
              <a:t>min. USD 3000</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15000"/>
              </a:lnSpc>
              <a:spcBef>
                <a:spcPts val="600"/>
              </a:spcBef>
              <a:spcAft>
                <a:spcPts val="600"/>
              </a:spcAft>
              <a:buFont typeface="Wingdings" panose="05000000000000000000" pitchFamily="2" charset="2"/>
              <a:buChar char="q"/>
            </a:pPr>
            <a:r>
              <a:rPr lang="en-US" sz="1600" b="1" dirty="0" err="1">
                <a:latin typeface="Calibri" panose="020F0502020204030204" pitchFamily="34" charset="0"/>
                <a:ea typeface="Calibri" panose="020F0502020204030204" pitchFamily="34" charset="0"/>
                <a:cs typeface="Times New Roman" panose="02020603050405020304" pitchFamily="18" charset="0"/>
              </a:rPr>
              <a:t>Nesbru</a:t>
            </a:r>
            <a:r>
              <a:rPr lang="en-US" sz="1600" b="1" dirty="0">
                <a:latin typeface="Calibri" panose="020F0502020204030204" pitchFamily="34" charset="0"/>
                <a:ea typeface="Calibri" panose="020F0502020204030204" pitchFamily="34" charset="0"/>
                <a:cs typeface="Times New Roman" panose="02020603050405020304" pitchFamily="18" charset="0"/>
              </a:rPr>
              <a:t> Rotary Club contribute </a:t>
            </a:r>
            <a:r>
              <a:rPr lang="en-US" sz="1600" dirty="0">
                <a:latin typeface="Calibri" panose="020F0502020204030204" pitchFamily="34" charset="0"/>
                <a:ea typeface="Calibri" panose="020F0502020204030204" pitchFamily="34" charset="0"/>
                <a:cs typeface="Times New Roman" panose="02020603050405020304" pitchFamily="18" charset="0"/>
              </a:rPr>
              <a:t>with </a:t>
            </a:r>
            <a:r>
              <a:rPr lang="en-US" sz="1600" b="1" dirty="0">
                <a:latin typeface="Calibri" panose="020F0502020204030204" pitchFamily="34" charset="0"/>
                <a:ea typeface="Calibri" panose="020F0502020204030204" pitchFamily="34" charset="0"/>
                <a:cs typeface="Times New Roman" panose="02020603050405020304" pitchFamily="18" charset="0"/>
              </a:rPr>
              <a:t>NOK 15.000</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15000"/>
              </a:lnSpc>
              <a:spcBef>
                <a:spcPts val="600"/>
              </a:spcBef>
              <a:spcAft>
                <a:spcPts val="600"/>
              </a:spcAft>
              <a:buFont typeface="Wingdings" panose="05000000000000000000" pitchFamily="2" charset="2"/>
              <a:buChar char="q"/>
            </a:pPr>
            <a:r>
              <a:rPr lang="en-US" sz="1600" dirty="0">
                <a:latin typeface="Calibri" panose="020F0502020204030204" pitchFamily="34" charset="0"/>
                <a:ea typeface="Calibri" panose="020F0502020204030204" pitchFamily="34" charset="0"/>
                <a:cs typeface="Times New Roman" panose="02020603050405020304" pitchFamily="18" charset="0"/>
              </a:rPr>
              <a:t>Both </a:t>
            </a:r>
            <a:r>
              <a:rPr lang="en-US" sz="1600" dirty="0" err="1">
                <a:latin typeface="Calibri" panose="020F0502020204030204" pitchFamily="34" charset="0"/>
                <a:ea typeface="Calibri" panose="020F0502020204030204" pitchFamily="34" charset="0"/>
                <a:cs typeface="Times New Roman" panose="02020603050405020304" pitchFamily="18" charset="0"/>
              </a:rPr>
              <a:t>Nesbru</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dirty="0" err="1">
                <a:latin typeface="Calibri" panose="020F0502020204030204" pitchFamily="34" charset="0"/>
                <a:ea typeface="Calibri" panose="020F0502020204030204" pitchFamily="34" charset="0"/>
                <a:cs typeface="Times New Roman" panose="02020603050405020304" pitchFamily="18" charset="0"/>
              </a:rPr>
              <a:t>vgs</a:t>
            </a:r>
            <a:r>
              <a:rPr lang="en-US" sz="1600" dirty="0">
                <a:latin typeface="Calibri" panose="020F0502020204030204" pitchFamily="34" charset="0"/>
                <a:ea typeface="Calibri" panose="020F0502020204030204" pitchFamily="34" charset="0"/>
                <a:cs typeface="Times New Roman" panose="02020603050405020304" pitchFamily="18" charset="0"/>
              </a:rPr>
              <a:t>. and </a:t>
            </a:r>
            <a:r>
              <a:rPr lang="en-US" sz="1600" dirty="0" err="1">
                <a:latin typeface="Calibri" panose="020F0502020204030204" pitchFamily="34" charset="0"/>
                <a:ea typeface="Calibri" panose="020F0502020204030204" pitchFamily="34" charset="0"/>
                <a:cs typeface="Times New Roman" panose="02020603050405020304" pitchFamily="18" charset="0"/>
              </a:rPr>
              <a:t>Nesbru</a:t>
            </a:r>
            <a:r>
              <a:rPr lang="en-US" sz="1600" dirty="0">
                <a:latin typeface="Calibri" panose="020F0502020204030204" pitchFamily="34" charset="0"/>
                <a:ea typeface="Calibri" panose="020F0502020204030204" pitchFamily="34" charset="0"/>
                <a:cs typeface="Times New Roman" panose="02020603050405020304" pitchFamily="18" charset="0"/>
              </a:rPr>
              <a:t> Rotary Club will assign </a:t>
            </a:r>
            <a:r>
              <a:rPr lang="en-US" sz="1600" b="1" dirty="0">
                <a:latin typeface="Calibri" panose="020F0502020204030204" pitchFamily="34" charset="0"/>
                <a:ea typeface="Calibri" panose="020F0502020204030204" pitchFamily="34" charset="0"/>
                <a:cs typeface="Times New Roman" panose="02020603050405020304" pitchFamily="18" charset="0"/>
              </a:rPr>
              <a:t>dedicated contact persons </a:t>
            </a:r>
            <a:r>
              <a:rPr lang="en-US" sz="1600" dirty="0">
                <a:latin typeface="Calibri" panose="020F0502020204030204" pitchFamily="34" charset="0"/>
                <a:ea typeface="Calibri" panose="020F0502020204030204" pitchFamily="34" charset="0"/>
                <a:cs typeface="Times New Roman" panose="02020603050405020304" pitchFamily="18" charset="0"/>
              </a:rPr>
              <a:t>for following up with both the student / family. </a:t>
            </a:r>
          </a:p>
          <a:p>
            <a:pPr marL="342900" indent="-342900">
              <a:lnSpc>
                <a:spcPct val="115000"/>
              </a:lnSpc>
              <a:spcBef>
                <a:spcPts val="600"/>
              </a:spcBef>
              <a:spcAft>
                <a:spcPts val="600"/>
              </a:spcAft>
              <a:buFont typeface="Wingdings" panose="05000000000000000000" pitchFamily="2" charset="2"/>
              <a:buChar char="q"/>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Calibri" panose="020F0502020204030204" pitchFamily="34" charset="0"/>
              </a:rPr>
              <a:t>Further information can be found at </a:t>
            </a:r>
            <a:r>
              <a:rPr lang="en-US"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4"/>
              </a:rPr>
              <a:t>www.GRSP.</a:t>
            </a:r>
            <a:r>
              <a:rPr lang="en-US" sz="1600" u="sng">
                <a:solidFill>
                  <a:srgbClr val="0563C1"/>
                </a:solidFill>
                <a:latin typeface="Calibri" panose="020F0502020204030204" pitchFamily="34" charset="0"/>
                <a:ea typeface="Calibri" panose="020F0502020204030204" pitchFamily="34" charset="0"/>
                <a:cs typeface="Calibri" panose="020F0502020204030204" pitchFamily="34" charset="0"/>
                <a:hlinkClick r:id="rId4"/>
              </a:rPr>
              <a:t>org</a:t>
            </a:r>
            <a:r>
              <a:rPr lang="en-US" sz="1600">
                <a:latin typeface="Calibri" panose="020F0502020204030204" pitchFamily="34" charset="0"/>
                <a:ea typeface="Calibri" panose="020F0502020204030204" pitchFamily="34" charset="0"/>
                <a:cs typeface="Calibri" panose="020F0502020204030204" pitchFamily="34" charset="0"/>
              </a:rPr>
              <a:t> .</a:t>
            </a:r>
            <a:endParaRPr lang="nb-NO" sz="1600" dirty="0">
              <a:latin typeface="Calibri" panose="020F0502020204030204" pitchFamily="34" charset="0"/>
              <a:ea typeface="MS Mincho" panose="02020609040205080304" pitchFamily="49" charset="-128"/>
              <a:cs typeface="Calibri" panose="020F0502020204030204" pitchFamily="34"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Calibri" panose="020F0502020204030204" pitchFamily="34" charset="0"/>
              </a:rPr>
              <a:t/>
            </a:r>
            <a:br>
              <a:rPr lang="en-US" sz="1600" dirty="0">
                <a:latin typeface="Calibri" panose="020F0502020204030204" pitchFamily="34" charset="0"/>
                <a:ea typeface="Calibri" panose="020F0502020204030204" pitchFamily="34" charset="0"/>
                <a:cs typeface="Calibri" panose="020F0502020204030204" pitchFamily="34"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600"/>
              </a:spcBef>
              <a:spcAft>
                <a:spcPts val="600"/>
              </a:spcAft>
              <a:buFont typeface="Wingdings" panose="05000000000000000000" pitchFamily="2" charset="2"/>
              <a:buChar char="q"/>
            </a:pP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Plassholder for bunntekst 1">
            <a:extLst>
              <a:ext uri="{FF2B5EF4-FFF2-40B4-BE49-F238E27FC236}">
                <a16:creationId xmlns:a16="http://schemas.microsoft.com/office/drawing/2014/main" xmlns="" id="{72AACF8E-27FC-4DEB-80F4-DC0BD3C2B40C}"/>
              </a:ext>
            </a:extLst>
          </p:cNvPr>
          <p:cNvSpPr>
            <a:spLocks noGrp="1"/>
          </p:cNvSpPr>
          <p:nvPr>
            <p:ph type="ftr" sz="quarter" idx="11"/>
          </p:nvPr>
        </p:nvSpPr>
        <p:spPr>
          <a:xfrm>
            <a:off x="2733675" y="6356350"/>
            <a:ext cx="5810250" cy="365125"/>
          </a:xfrm>
        </p:spPr>
        <p:txBody>
          <a:bodyPr/>
          <a:lstStyle/>
          <a:p>
            <a:r>
              <a:rPr lang="en-US" dirty="0" err="1"/>
              <a:t>Nesbru</a:t>
            </a:r>
            <a:r>
              <a:rPr lang="en-US" dirty="0"/>
              <a:t> Rotary Club Presentation of GRSP – </a:t>
            </a:r>
          </a:p>
          <a:p>
            <a:r>
              <a:rPr lang="en-US" dirty="0"/>
              <a:t>Contact person Rune Løw M: 90882779 E: </a:t>
            </a:r>
            <a:r>
              <a:rPr lang="en-US" dirty="0">
                <a:hlinkClick r:id="rId5"/>
              </a:rPr>
              <a:t>runeloew@online.no</a:t>
            </a:r>
            <a:endParaRPr lang="en-US" dirty="0"/>
          </a:p>
          <a:p>
            <a:endParaRPr lang="nb-NO" dirty="0"/>
          </a:p>
        </p:txBody>
      </p:sp>
    </p:spTree>
    <p:extLst>
      <p:ext uri="{BB962C8B-B14F-4D97-AF65-F5344CB8AC3E}">
        <p14:creationId xmlns:p14="http://schemas.microsoft.com/office/powerpoint/2010/main" val="118259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557</Words>
  <Application>Microsoft Office PowerPoint</Application>
  <PresentationFormat>Egendefinert</PresentationFormat>
  <Paragraphs>41</Paragraphs>
  <Slides>4</Slides>
  <Notes>0</Notes>
  <HiddenSlides>0</HiddenSlides>
  <MMClips>0</MMClips>
  <ScaleCrop>false</ScaleCrop>
  <HeadingPairs>
    <vt:vector size="4" baseType="variant">
      <vt:variant>
        <vt:lpstr>Tema</vt:lpstr>
      </vt:variant>
      <vt:variant>
        <vt:i4>1</vt:i4>
      </vt:variant>
      <vt:variant>
        <vt:lpstr>Lysbildetitler</vt:lpstr>
      </vt:variant>
      <vt:variant>
        <vt:i4>4</vt:i4>
      </vt:variant>
    </vt:vector>
  </HeadingPairs>
  <TitlesOfParts>
    <vt:vector size="5" baseType="lpstr">
      <vt:lpstr>Office-tema</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Rune</dc:creator>
  <cp:lastModifiedBy>Eier</cp:lastModifiedBy>
  <cp:revision>35</cp:revision>
  <cp:lastPrinted>2018-11-21T07:39:44Z</cp:lastPrinted>
  <dcterms:created xsi:type="dcterms:W3CDTF">2018-11-20T10:37:37Z</dcterms:created>
  <dcterms:modified xsi:type="dcterms:W3CDTF">2020-01-06T14:52:17Z</dcterms:modified>
</cp:coreProperties>
</file>