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4" r:id="rId2"/>
    <p:sldId id="262" r:id="rId3"/>
    <p:sldId id="260" r:id="rId4"/>
    <p:sldId id="261" r:id="rId5"/>
  </p:sldIdLst>
  <p:sldSz cx="12192000" cy="6858000"/>
  <p:notesSz cx="6888163" cy="100203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660"/>
  </p:normalViewPr>
  <p:slideViewPr>
    <p:cSldViewPr snapToGrid="0">
      <p:cViewPr>
        <p:scale>
          <a:sx n="77" d="100"/>
          <a:sy n="77" d="100"/>
        </p:scale>
        <p:origin x="-732"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nb-NO"/>
          </a:p>
        </p:txBody>
      </p:sp>
      <p:sp>
        <p:nvSpPr>
          <p:cNvPr id="3" name="Plassholder for dato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A3C6B56B-495C-455D-AF23-82242A0BA9C4}" type="datetimeFigureOut">
              <a:rPr lang="nb-NO" smtClean="0"/>
              <a:t>06.01.2020</a:t>
            </a:fld>
            <a:endParaRPr lang="nb-NO"/>
          </a:p>
        </p:txBody>
      </p:sp>
      <p:sp>
        <p:nvSpPr>
          <p:cNvPr id="4" name="Plassholder for lysbilde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nb-NO"/>
          </a:p>
        </p:txBody>
      </p:sp>
      <p:sp>
        <p:nvSpPr>
          <p:cNvPr id="5" name="Plassholder for notat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nb-NO"/>
          </a:p>
        </p:txBody>
      </p:sp>
      <p:sp>
        <p:nvSpPr>
          <p:cNvPr id="7" name="Plassholder for lysbildenumm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43300355-EFC3-455B-838C-685A261C3859}" type="slidenum">
              <a:rPr lang="nb-NO" smtClean="0"/>
              <a:t>‹#›</a:t>
            </a:fld>
            <a:endParaRPr lang="nb-NO"/>
          </a:p>
        </p:txBody>
      </p:sp>
    </p:spTree>
    <p:extLst>
      <p:ext uri="{BB962C8B-B14F-4D97-AF65-F5344CB8AC3E}">
        <p14:creationId xmlns:p14="http://schemas.microsoft.com/office/powerpoint/2010/main" val="305436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E12A85DD-C3C9-4DB7-9399-F0344B7B525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xmlns="" id="{9E256F0C-60F5-488A-8476-2011ACF34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xmlns="" id="{C0A58549-7DFE-448B-8D53-F6CAD0CEE835}"/>
              </a:ext>
            </a:extLst>
          </p:cNvPr>
          <p:cNvSpPr>
            <a:spLocks noGrp="1"/>
          </p:cNvSpPr>
          <p:nvPr>
            <p:ph type="dt" sz="half" idx="10"/>
          </p:nvPr>
        </p:nvSpPr>
        <p:spPr/>
        <p:txBody>
          <a:bodyPr/>
          <a:lstStyle/>
          <a:p>
            <a:fld id="{2DC0B1FD-18D4-4110-B988-AEEA85CFF547}" type="datetime1">
              <a:rPr lang="nb-NO" smtClean="0"/>
              <a:t>06.01.2020</a:t>
            </a:fld>
            <a:endParaRPr lang="nb-NO"/>
          </a:p>
        </p:txBody>
      </p:sp>
      <p:sp>
        <p:nvSpPr>
          <p:cNvPr id="5" name="Plassholder for bunntekst 4">
            <a:extLst>
              <a:ext uri="{FF2B5EF4-FFF2-40B4-BE49-F238E27FC236}">
                <a16:creationId xmlns:a16="http://schemas.microsoft.com/office/drawing/2014/main" xmlns="" id="{4999F96D-D02D-4D97-8622-6DBBDC6B1902}"/>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6" name="Plassholder for lysbildenummer 5">
            <a:extLst>
              <a:ext uri="{FF2B5EF4-FFF2-40B4-BE49-F238E27FC236}">
                <a16:creationId xmlns:a16="http://schemas.microsoft.com/office/drawing/2014/main" xmlns="" id="{A9828736-6D30-4ECF-8705-BDB0C73897BF}"/>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339452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1F60021-B341-4A88-81D6-020EBFA75EA0}"/>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xmlns="" id="{3F36A0F1-B646-4FBA-98D9-3816EF22FAA5}"/>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206C6C76-5C36-4A15-A9B9-711C827650A8}"/>
              </a:ext>
            </a:extLst>
          </p:cNvPr>
          <p:cNvSpPr>
            <a:spLocks noGrp="1"/>
          </p:cNvSpPr>
          <p:nvPr>
            <p:ph type="dt" sz="half" idx="10"/>
          </p:nvPr>
        </p:nvSpPr>
        <p:spPr/>
        <p:txBody>
          <a:bodyPr/>
          <a:lstStyle/>
          <a:p>
            <a:fld id="{B9E39BD9-A5F4-4332-A8D3-F4296B830192}" type="datetime1">
              <a:rPr lang="nb-NO" smtClean="0"/>
              <a:t>06.01.2020</a:t>
            </a:fld>
            <a:endParaRPr lang="nb-NO"/>
          </a:p>
        </p:txBody>
      </p:sp>
      <p:sp>
        <p:nvSpPr>
          <p:cNvPr id="5" name="Plassholder for bunntekst 4">
            <a:extLst>
              <a:ext uri="{FF2B5EF4-FFF2-40B4-BE49-F238E27FC236}">
                <a16:creationId xmlns:a16="http://schemas.microsoft.com/office/drawing/2014/main" xmlns="" id="{12F74887-A64E-4118-AF11-2A03959B58EB}"/>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6" name="Plassholder for lysbildenummer 5">
            <a:extLst>
              <a:ext uri="{FF2B5EF4-FFF2-40B4-BE49-F238E27FC236}">
                <a16:creationId xmlns:a16="http://schemas.microsoft.com/office/drawing/2014/main" xmlns="" id="{CAEF553B-7A1A-49F5-AF2E-F2451E3A60F2}"/>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253336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xmlns="" id="{D1052497-558B-4036-98D5-22F50F2DA2F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xmlns="" id="{C332D759-4900-4CB1-8385-8D4C8C410D44}"/>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41D467E2-ADF2-49B6-B1D1-8D697F8523B3}"/>
              </a:ext>
            </a:extLst>
          </p:cNvPr>
          <p:cNvSpPr>
            <a:spLocks noGrp="1"/>
          </p:cNvSpPr>
          <p:nvPr>
            <p:ph type="dt" sz="half" idx="10"/>
          </p:nvPr>
        </p:nvSpPr>
        <p:spPr/>
        <p:txBody>
          <a:bodyPr/>
          <a:lstStyle/>
          <a:p>
            <a:fld id="{4E982379-442C-4337-B25E-7FB7856C7699}" type="datetime1">
              <a:rPr lang="nb-NO" smtClean="0"/>
              <a:t>06.01.2020</a:t>
            </a:fld>
            <a:endParaRPr lang="nb-NO"/>
          </a:p>
        </p:txBody>
      </p:sp>
      <p:sp>
        <p:nvSpPr>
          <p:cNvPr id="5" name="Plassholder for bunntekst 4">
            <a:extLst>
              <a:ext uri="{FF2B5EF4-FFF2-40B4-BE49-F238E27FC236}">
                <a16:creationId xmlns:a16="http://schemas.microsoft.com/office/drawing/2014/main" xmlns="" id="{B87F8D39-28FD-4A44-A2AA-F4C6964457DC}"/>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6" name="Plassholder for lysbildenummer 5">
            <a:extLst>
              <a:ext uri="{FF2B5EF4-FFF2-40B4-BE49-F238E27FC236}">
                <a16:creationId xmlns:a16="http://schemas.microsoft.com/office/drawing/2014/main" xmlns="" id="{20BED2DB-A413-4365-BF4D-ADBA72757608}"/>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95924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F36F7B2E-2EF2-426D-AFF8-0D46C73BBDA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xmlns="" id="{BCB50879-0586-4294-BEE4-D2CB3544F530}"/>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4506C93E-9207-4E41-AE69-A760D91E8CB7}"/>
              </a:ext>
            </a:extLst>
          </p:cNvPr>
          <p:cNvSpPr>
            <a:spLocks noGrp="1"/>
          </p:cNvSpPr>
          <p:nvPr>
            <p:ph type="dt" sz="half" idx="10"/>
          </p:nvPr>
        </p:nvSpPr>
        <p:spPr/>
        <p:txBody>
          <a:bodyPr/>
          <a:lstStyle/>
          <a:p>
            <a:fld id="{0DFEA455-A966-49F9-957D-4ED10E51B551}" type="datetime1">
              <a:rPr lang="nb-NO" smtClean="0"/>
              <a:t>06.01.2020</a:t>
            </a:fld>
            <a:endParaRPr lang="nb-NO"/>
          </a:p>
        </p:txBody>
      </p:sp>
      <p:sp>
        <p:nvSpPr>
          <p:cNvPr id="5" name="Plassholder for bunntekst 4">
            <a:extLst>
              <a:ext uri="{FF2B5EF4-FFF2-40B4-BE49-F238E27FC236}">
                <a16:creationId xmlns:a16="http://schemas.microsoft.com/office/drawing/2014/main" xmlns="" id="{9B2E8CB9-8857-4C4D-8FF9-530B4203547E}"/>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6" name="Plassholder for lysbildenummer 5">
            <a:extLst>
              <a:ext uri="{FF2B5EF4-FFF2-40B4-BE49-F238E27FC236}">
                <a16:creationId xmlns:a16="http://schemas.microsoft.com/office/drawing/2014/main" xmlns="" id="{3A578949-98B0-46B9-815B-5E97EDBEBBC1}"/>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389181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1A68790D-0C6E-4591-8C76-C0C1EB18221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xmlns="" id="{6E98275A-A8D2-4A85-A26B-964C064F2C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xmlns="" id="{2B26FEA1-CE5F-4C6D-AE72-376B8AF299C4}"/>
              </a:ext>
            </a:extLst>
          </p:cNvPr>
          <p:cNvSpPr>
            <a:spLocks noGrp="1"/>
          </p:cNvSpPr>
          <p:nvPr>
            <p:ph type="dt" sz="half" idx="10"/>
          </p:nvPr>
        </p:nvSpPr>
        <p:spPr/>
        <p:txBody>
          <a:bodyPr/>
          <a:lstStyle/>
          <a:p>
            <a:fld id="{3257F7F2-6A27-4F3A-9877-B316B27B2E6B}" type="datetime1">
              <a:rPr lang="nb-NO" smtClean="0"/>
              <a:t>06.01.2020</a:t>
            </a:fld>
            <a:endParaRPr lang="nb-NO"/>
          </a:p>
        </p:txBody>
      </p:sp>
      <p:sp>
        <p:nvSpPr>
          <p:cNvPr id="5" name="Plassholder for bunntekst 4">
            <a:extLst>
              <a:ext uri="{FF2B5EF4-FFF2-40B4-BE49-F238E27FC236}">
                <a16:creationId xmlns:a16="http://schemas.microsoft.com/office/drawing/2014/main" xmlns="" id="{703D1C5C-B105-43D3-A64F-CB35C90F2E99}"/>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6" name="Plassholder for lysbildenummer 5">
            <a:extLst>
              <a:ext uri="{FF2B5EF4-FFF2-40B4-BE49-F238E27FC236}">
                <a16:creationId xmlns:a16="http://schemas.microsoft.com/office/drawing/2014/main" xmlns="" id="{B6E0A53B-36C3-448D-AAA0-163F4607B103}"/>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276657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A07473E1-7A01-41CD-81A4-F15B424A435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xmlns="" id="{936133DE-0C97-4497-B3B1-3B2C609ED3C7}"/>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xmlns="" id="{C56D2898-C452-4A05-8CFA-C2DD527BBFF5}"/>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xmlns="" id="{E21892C4-6257-4355-9228-7CEDBD0ABDA2}"/>
              </a:ext>
            </a:extLst>
          </p:cNvPr>
          <p:cNvSpPr>
            <a:spLocks noGrp="1"/>
          </p:cNvSpPr>
          <p:nvPr>
            <p:ph type="dt" sz="half" idx="10"/>
          </p:nvPr>
        </p:nvSpPr>
        <p:spPr/>
        <p:txBody>
          <a:bodyPr/>
          <a:lstStyle/>
          <a:p>
            <a:fld id="{DDB339DA-815B-4937-8BD3-83ACF796F974}" type="datetime1">
              <a:rPr lang="nb-NO" smtClean="0"/>
              <a:t>06.01.2020</a:t>
            </a:fld>
            <a:endParaRPr lang="nb-NO"/>
          </a:p>
        </p:txBody>
      </p:sp>
      <p:sp>
        <p:nvSpPr>
          <p:cNvPr id="6" name="Plassholder for bunntekst 5">
            <a:extLst>
              <a:ext uri="{FF2B5EF4-FFF2-40B4-BE49-F238E27FC236}">
                <a16:creationId xmlns:a16="http://schemas.microsoft.com/office/drawing/2014/main" xmlns="" id="{FB7516D8-DFF4-4FF5-A74A-24BBD9B0BC29}"/>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7" name="Plassholder for lysbildenummer 6">
            <a:extLst>
              <a:ext uri="{FF2B5EF4-FFF2-40B4-BE49-F238E27FC236}">
                <a16:creationId xmlns:a16="http://schemas.microsoft.com/office/drawing/2014/main" xmlns="" id="{D66716DB-7BF7-482E-AF10-78A3E4695D9D}"/>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118147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6D19E6D-EEDC-498F-9EE0-04F2D914014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xmlns="" id="{0EA0709B-EDD3-4011-A8BC-C95059044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xmlns="" id="{BD8F4304-7A9D-4D67-9537-C05389538B12}"/>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xmlns="" id="{C4A40803-6AB1-44BD-A6CF-30FD2BD73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xmlns="" id="{8160C212-54C9-457F-9BBD-350DAADAC646}"/>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xmlns="" id="{6480FDAB-CC82-4655-983F-CBE169587D14}"/>
              </a:ext>
            </a:extLst>
          </p:cNvPr>
          <p:cNvSpPr>
            <a:spLocks noGrp="1"/>
          </p:cNvSpPr>
          <p:nvPr>
            <p:ph type="dt" sz="half" idx="10"/>
          </p:nvPr>
        </p:nvSpPr>
        <p:spPr/>
        <p:txBody>
          <a:bodyPr/>
          <a:lstStyle/>
          <a:p>
            <a:fld id="{6A4B49D5-9029-49BC-AB6D-1C844720B684}" type="datetime1">
              <a:rPr lang="nb-NO" smtClean="0"/>
              <a:t>06.01.2020</a:t>
            </a:fld>
            <a:endParaRPr lang="nb-NO"/>
          </a:p>
        </p:txBody>
      </p:sp>
      <p:sp>
        <p:nvSpPr>
          <p:cNvPr id="8" name="Plassholder for bunntekst 7">
            <a:extLst>
              <a:ext uri="{FF2B5EF4-FFF2-40B4-BE49-F238E27FC236}">
                <a16:creationId xmlns:a16="http://schemas.microsoft.com/office/drawing/2014/main" xmlns="" id="{E8CB5DD7-139C-476E-A3A2-F3E42B56F173}"/>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9" name="Plassholder for lysbildenummer 8">
            <a:extLst>
              <a:ext uri="{FF2B5EF4-FFF2-40B4-BE49-F238E27FC236}">
                <a16:creationId xmlns:a16="http://schemas.microsoft.com/office/drawing/2014/main" xmlns="" id="{AC82967E-B4F3-4586-9EDD-A3B4F4A9E69F}"/>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263803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F916246A-A3DF-4F0D-9442-D9F8ED51353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xmlns="" id="{2AF21232-E6CE-4DD4-BA22-9C1594055E58}"/>
              </a:ext>
            </a:extLst>
          </p:cNvPr>
          <p:cNvSpPr>
            <a:spLocks noGrp="1"/>
          </p:cNvSpPr>
          <p:nvPr>
            <p:ph type="dt" sz="half" idx="10"/>
          </p:nvPr>
        </p:nvSpPr>
        <p:spPr/>
        <p:txBody>
          <a:bodyPr/>
          <a:lstStyle/>
          <a:p>
            <a:fld id="{A286A7F8-8458-4B67-9090-8075E5AF3616}" type="datetime1">
              <a:rPr lang="nb-NO" smtClean="0"/>
              <a:t>06.01.2020</a:t>
            </a:fld>
            <a:endParaRPr lang="nb-NO"/>
          </a:p>
        </p:txBody>
      </p:sp>
      <p:sp>
        <p:nvSpPr>
          <p:cNvPr id="4" name="Plassholder for bunntekst 3">
            <a:extLst>
              <a:ext uri="{FF2B5EF4-FFF2-40B4-BE49-F238E27FC236}">
                <a16:creationId xmlns:a16="http://schemas.microsoft.com/office/drawing/2014/main" xmlns="" id="{27FC419A-EF42-48B8-9B65-08474DD9CD73}"/>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5" name="Plassholder for lysbildenummer 4">
            <a:extLst>
              <a:ext uri="{FF2B5EF4-FFF2-40B4-BE49-F238E27FC236}">
                <a16:creationId xmlns:a16="http://schemas.microsoft.com/office/drawing/2014/main" xmlns="" id="{08DB350E-E272-4006-A5C1-246E4CAC8523}"/>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205212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xmlns="" id="{5B3F1833-8B3A-4802-B9EB-DD478EE0407E}"/>
              </a:ext>
            </a:extLst>
          </p:cNvPr>
          <p:cNvSpPr>
            <a:spLocks noGrp="1"/>
          </p:cNvSpPr>
          <p:nvPr>
            <p:ph type="dt" sz="half" idx="10"/>
          </p:nvPr>
        </p:nvSpPr>
        <p:spPr/>
        <p:txBody>
          <a:bodyPr/>
          <a:lstStyle/>
          <a:p>
            <a:fld id="{9DCB5644-C46F-4A93-9A3F-C60218A64F38}" type="datetime1">
              <a:rPr lang="nb-NO" smtClean="0"/>
              <a:t>06.01.2020</a:t>
            </a:fld>
            <a:endParaRPr lang="nb-NO"/>
          </a:p>
        </p:txBody>
      </p:sp>
      <p:sp>
        <p:nvSpPr>
          <p:cNvPr id="3" name="Plassholder for bunntekst 2">
            <a:extLst>
              <a:ext uri="{FF2B5EF4-FFF2-40B4-BE49-F238E27FC236}">
                <a16:creationId xmlns:a16="http://schemas.microsoft.com/office/drawing/2014/main" xmlns="" id="{ABF15440-1D97-433E-947B-102B28BDBD75}"/>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4" name="Plassholder for lysbildenummer 3">
            <a:extLst>
              <a:ext uri="{FF2B5EF4-FFF2-40B4-BE49-F238E27FC236}">
                <a16:creationId xmlns:a16="http://schemas.microsoft.com/office/drawing/2014/main" xmlns="" id="{FBF5F88F-3400-4458-AF00-6F67877E0111}"/>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428399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C124566A-A017-4D77-9491-6333C11B623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xmlns="" id="{AB9B5AA3-9EEF-4261-9827-AFC4FDD2D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xmlns="" id="{B35D87EE-7C29-4788-84EE-0CE89FBEF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xmlns="" id="{0FBC9A42-6050-44D3-AD0A-B867891E0506}"/>
              </a:ext>
            </a:extLst>
          </p:cNvPr>
          <p:cNvSpPr>
            <a:spLocks noGrp="1"/>
          </p:cNvSpPr>
          <p:nvPr>
            <p:ph type="dt" sz="half" idx="10"/>
          </p:nvPr>
        </p:nvSpPr>
        <p:spPr/>
        <p:txBody>
          <a:bodyPr/>
          <a:lstStyle/>
          <a:p>
            <a:fld id="{D85E85B0-FEE2-42B4-B40B-71CF1F9A60EF}" type="datetime1">
              <a:rPr lang="nb-NO" smtClean="0"/>
              <a:t>06.01.2020</a:t>
            </a:fld>
            <a:endParaRPr lang="nb-NO"/>
          </a:p>
        </p:txBody>
      </p:sp>
      <p:sp>
        <p:nvSpPr>
          <p:cNvPr id="6" name="Plassholder for bunntekst 5">
            <a:extLst>
              <a:ext uri="{FF2B5EF4-FFF2-40B4-BE49-F238E27FC236}">
                <a16:creationId xmlns:a16="http://schemas.microsoft.com/office/drawing/2014/main" xmlns="" id="{FEFA7A84-B664-4001-AE61-A86601B935FC}"/>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7" name="Plassholder for lysbildenummer 6">
            <a:extLst>
              <a:ext uri="{FF2B5EF4-FFF2-40B4-BE49-F238E27FC236}">
                <a16:creationId xmlns:a16="http://schemas.microsoft.com/office/drawing/2014/main" xmlns="" id="{2A5EA139-53C3-4472-926E-855A6FFAA843}"/>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76847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F04123EB-4A03-4C2A-B634-EF2874E9AF8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xmlns="" id="{0D52D6A6-B06F-4B90-95BB-401EE5743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xmlns="" id="{C59C5C78-4DD7-4157-A432-2928B66DF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xmlns="" id="{086BE964-E4D4-46D0-85FF-BFB1C40B814D}"/>
              </a:ext>
            </a:extLst>
          </p:cNvPr>
          <p:cNvSpPr>
            <a:spLocks noGrp="1"/>
          </p:cNvSpPr>
          <p:nvPr>
            <p:ph type="dt" sz="half" idx="10"/>
          </p:nvPr>
        </p:nvSpPr>
        <p:spPr/>
        <p:txBody>
          <a:bodyPr/>
          <a:lstStyle/>
          <a:p>
            <a:fld id="{BE382A1B-8E60-4863-8FB8-113D87196197}" type="datetime1">
              <a:rPr lang="nb-NO" smtClean="0"/>
              <a:t>06.01.2020</a:t>
            </a:fld>
            <a:endParaRPr lang="nb-NO"/>
          </a:p>
        </p:txBody>
      </p:sp>
      <p:sp>
        <p:nvSpPr>
          <p:cNvPr id="6" name="Plassholder for bunntekst 5">
            <a:extLst>
              <a:ext uri="{FF2B5EF4-FFF2-40B4-BE49-F238E27FC236}">
                <a16:creationId xmlns:a16="http://schemas.microsoft.com/office/drawing/2014/main" xmlns="" id="{A4F9E474-6E04-4A7F-B58A-E5BCD64D714F}"/>
              </a:ext>
            </a:extLst>
          </p:cNvPr>
          <p:cNvSpPr>
            <a:spLocks noGrp="1"/>
          </p:cNvSpPr>
          <p:nvPr>
            <p:ph type="ftr" sz="quarter" idx="11"/>
          </p:nvPr>
        </p:nvSpPr>
        <p:spPr/>
        <p:txBody>
          <a:bodyPr/>
          <a:lstStyle/>
          <a:p>
            <a:r>
              <a:rPr lang="en-US"/>
              <a:t>Nesbru Rotary Club Presentation of GRSP - Contact person Rune Løw M: 90882779</a:t>
            </a:r>
            <a:endParaRPr lang="nb-NO"/>
          </a:p>
        </p:txBody>
      </p:sp>
      <p:sp>
        <p:nvSpPr>
          <p:cNvPr id="7" name="Plassholder for lysbildenummer 6">
            <a:extLst>
              <a:ext uri="{FF2B5EF4-FFF2-40B4-BE49-F238E27FC236}">
                <a16:creationId xmlns:a16="http://schemas.microsoft.com/office/drawing/2014/main" xmlns="" id="{9598ECC5-2436-48B6-9CC3-B46518BAB84F}"/>
              </a:ext>
            </a:extLst>
          </p:cNvPr>
          <p:cNvSpPr>
            <a:spLocks noGrp="1"/>
          </p:cNvSpPr>
          <p:nvPr>
            <p:ph type="sldNum" sz="quarter" idx="12"/>
          </p:nvPr>
        </p:nvSpPr>
        <p:spPr/>
        <p:txBody>
          <a:bodyPr/>
          <a:lstStyle/>
          <a:p>
            <a:fld id="{9EFB95AC-0765-4DD0-B7C7-8F08EDAEE615}" type="slidenum">
              <a:rPr lang="nb-NO" smtClean="0"/>
              <a:t>‹#›</a:t>
            </a:fld>
            <a:endParaRPr lang="nb-NO"/>
          </a:p>
        </p:txBody>
      </p:sp>
    </p:spTree>
    <p:extLst>
      <p:ext uri="{BB962C8B-B14F-4D97-AF65-F5344CB8AC3E}">
        <p14:creationId xmlns:p14="http://schemas.microsoft.com/office/powerpoint/2010/main" val="51960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xmlns="" id="{CCB59DBD-13FE-426F-ABC1-B1472D1FEF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xmlns="" id="{FBF0C293-36EA-4BE7-BEA2-17A6AC21F1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54D0BBA0-0E3F-47B9-851E-B7F7E0ADF7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8DDDD-1228-4823-8AA2-B7E2FE906353}" type="datetime1">
              <a:rPr lang="nb-NO" smtClean="0"/>
              <a:t>06.01.2020</a:t>
            </a:fld>
            <a:endParaRPr lang="nb-NO"/>
          </a:p>
        </p:txBody>
      </p:sp>
      <p:sp>
        <p:nvSpPr>
          <p:cNvPr id="5" name="Plassholder for bunntekst 4">
            <a:extLst>
              <a:ext uri="{FF2B5EF4-FFF2-40B4-BE49-F238E27FC236}">
                <a16:creationId xmlns:a16="http://schemas.microsoft.com/office/drawing/2014/main" xmlns="" id="{5428950E-8C60-4A43-AF08-A3569986F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Nesbru Rotary Club Presentation of GRSP - Contact person Rune Løw M: 90882779</a:t>
            </a:r>
            <a:endParaRPr lang="nb-NO"/>
          </a:p>
        </p:txBody>
      </p:sp>
      <p:sp>
        <p:nvSpPr>
          <p:cNvPr id="6" name="Plassholder for lysbildenummer 5">
            <a:extLst>
              <a:ext uri="{FF2B5EF4-FFF2-40B4-BE49-F238E27FC236}">
                <a16:creationId xmlns:a16="http://schemas.microsoft.com/office/drawing/2014/main" xmlns="" id="{D9FDB6B2-BF9C-4BA7-B7F8-59051F53AD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B95AC-0765-4DD0-B7C7-8F08EDAEE615}" type="slidenum">
              <a:rPr lang="nb-NO" smtClean="0"/>
              <a:t>‹#›</a:t>
            </a:fld>
            <a:endParaRPr lang="nb-NO"/>
          </a:p>
        </p:txBody>
      </p:sp>
    </p:spTree>
    <p:extLst>
      <p:ext uri="{BB962C8B-B14F-4D97-AF65-F5344CB8AC3E}">
        <p14:creationId xmlns:p14="http://schemas.microsoft.com/office/powerpoint/2010/main" val="251699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runeloew@online.n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runeloew@online.n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runeloew@online.n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runeloew@online.no" TargetMode="External"/><Relationship Id="rId4" Type="http://schemas.openxmlformats.org/officeDocument/2006/relationships/hyperlink" Target="http://www.grsp.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33450" y="5384"/>
            <a:ext cx="9144000" cy="1296144"/>
          </a:xfrm>
          <a:prstGeom prst="rect">
            <a:avLst/>
          </a:prstGeom>
          <a:noFill/>
          <a:ln w="9525">
            <a:noFill/>
            <a:miter lim="800000"/>
            <a:headEnd/>
            <a:tailEnd/>
          </a:ln>
        </p:spPr>
      </p:pic>
      <p:pic>
        <p:nvPicPr>
          <p:cNvPr id="8" name="Picture 7"/>
          <p:cNvPicPr/>
          <p:nvPr/>
        </p:nvPicPr>
        <p:blipFill>
          <a:blip r:embed="rId3" cstate="print"/>
          <a:srcRect/>
          <a:stretch>
            <a:fillRect/>
          </a:stretch>
        </p:blipFill>
        <p:spPr bwMode="auto">
          <a:xfrm>
            <a:off x="8955148" y="6174801"/>
            <a:ext cx="1749365" cy="595222"/>
          </a:xfrm>
          <a:prstGeom prst="rect">
            <a:avLst/>
          </a:prstGeom>
          <a:noFill/>
          <a:ln w="9525">
            <a:noFill/>
            <a:miter lim="800000"/>
            <a:headEnd/>
            <a:tailEnd/>
          </a:ln>
        </p:spPr>
      </p:pic>
      <p:sp>
        <p:nvSpPr>
          <p:cNvPr id="4" name="Undertittel 3">
            <a:extLst>
              <a:ext uri="{FF2B5EF4-FFF2-40B4-BE49-F238E27FC236}">
                <a16:creationId xmlns:a16="http://schemas.microsoft.com/office/drawing/2014/main" xmlns="" id="{2704F099-94F6-4116-96A8-281ABCF73166}"/>
              </a:ext>
            </a:extLst>
          </p:cNvPr>
          <p:cNvSpPr>
            <a:spLocks noGrp="1"/>
          </p:cNvSpPr>
          <p:nvPr>
            <p:ph type="subTitle" idx="1"/>
          </p:nvPr>
        </p:nvSpPr>
        <p:spPr>
          <a:xfrm>
            <a:off x="904874" y="1314451"/>
            <a:ext cx="9458325" cy="5257800"/>
          </a:xfrm>
        </p:spPr>
        <p:txBody>
          <a:bodyPr>
            <a:noAutofit/>
          </a:bodyPr>
          <a:lstStyle/>
          <a:p>
            <a:pPr>
              <a:lnSpc>
                <a:spcPct val="115000"/>
              </a:lnSpc>
              <a:spcBef>
                <a:spcPts val="0"/>
              </a:spcBef>
              <a:spcAft>
                <a:spcPts val="600"/>
              </a:spcAft>
            </a:pP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1200"/>
              </a:spcAft>
            </a:pPr>
            <a:r>
              <a:rPr lang="en-US" sz="1600" b="1" dirty="0">
                <a:latin typeface="Calibri" panose="020F0502020204030204" pitchFamily="34" charset="0"/>
                <a:ea typeface="Calibri" panose="020F0502020204030204" pitchFamily="34" charset="0"/>
                <a:cs typeface="Times New Roman" panose="02020603050405020304" pitchFamily="18" charset="0"/>
              </a:rPr>
              <a:t>The Georgia Rotary Student Program (GRSP):</a:t>
            </a:r>
          </a:p>
          <a:p>
            <a:pPr marL="285750" indent="-285750" algn="l">
              <a:lnSpc>
                <a:spcPct val="115000"/>
              </a:lnSpc>
              <a:spcBef>
                <a:spcPts val="0"/>
              </a:spcBef>
              <a:spcAft>
                <a:spcPts val="12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Calibri" panose="020F0502020204030204" pitchFamily="34" charset="0"/>
              </a:rPr>
              <a:t>GRSP offers comprehensive </a:t>
            </a:r>
            <a:r>
              <a:rPr lang="en-US" sz="1600" b="1" dirty="0">
                <a:latin typeface="Calibri" panose="020F0502020204030204" pitchFamily="34" charset="0"/>
                <a:ea typeface="Calibri" panose="020F0502020204030204" pitchFamily="34" charset="0"/>
                <a:cs typeface="Calibri" panose="020F0502020204030204" pitchFamily="34" charset="0"/>
              </a:rPr>
              <a:t>scholarships</a:t>
            </a:r>
            <a:r>
              <a:rPr lang="en-US" sz="1600" dirty="0">
                <a:latin typeface="Calibri" panose="020F0502020204030204" pitchFamily="34" charset="0"/>
                <a:ea typeface="Calibri" panose="020F0502020204030204" pitchFamily="34" charset="0"/>
                <a:cs typeface="Calibri" panose="020F0502020204030204" pitchFamily="34" charset="0"/>
              </a:rPr>
              <a:t> to students from all over the world to study at university level in the state of Georgia (USA) for one academic year. The overall aim of the GRSP scholarship is to promote </a:t>
            </a:r>
            <a:r>
              <a:rPr lang="en-US" sz="1600" b="1" dirty="0">
                <a:latin typeface="Calibri" panose="020F0502020204030204" pitchFamily="34" charset="0"/>
                <a:ea typeface="Calibri" panose="020F0502020204030204" pitchFamily="34" charset="0"/>
                <a:cs typeface="Calibri" panose="020F0502020204030204" pitchFamily="34" charset="0"/>
              </a:rPr>
              <a:t>peace and understanding </a:t>
            </a:r>
            <a:r>
              <a:rPr lang="en-US" sz="1600" dirty="0">
                <a:latin typeface="Calibri" panose="020F0502020204030204" pitchFamily="34" charset="0"/>
                <a:ea typeface="Calibri" panose="020F0502020204030204" pitchFamily="34" charset="0"/>
                <a:cs typeface="Calibri" panose="020F0502020204030204" pitchFamily="34" charset="0"/>
              </a:rPr>
              <a:t>through the means of education. </a:t>
            </a:r>
            <a:endParaRPr lang="nb-NO" sz="1600" dirty="0">
              <a:latin typeface="Calibri" panose="020F0502020204030204" pitchFamily="34" charset="0"/>
              <a:ea typeface="MS Mincho" panose="02020609040205080304" pitchFamily="49" charset="-128"/>
              <a:cs typeface="Calibri" panose="020F0502020204030204" pitchFamily="34" charset="0"/>
            </a:endParaRPr>
          </a:p>
          <a:p>
            <a:pPr marL="342900" indent="-342900" algn="l">
              <a:lnSpc>
                <a:spcPct val="100000"/>
              </a:lnSpc>
              <a:spcBef>
                <a:spcPts val="0"/>
              </a:spcBef>
              <a:spcAft>
                <a:spcPts val="600"/>
              </a:spcAft>
              <a:buFont typeface="Wingdings" panose="05000000000000000000" pitchFamily="2" charset="2"/>
              <a:buChar char="q"/>
            </a:pPr>
            <a:r>
              <a:rPr lang="en-US" sz="1600" b="1" dirty="0" err="1">
                <a:latin typeface="Calibri" panose="020F0502020204030204" pitchFamily="34" charset="0"/>
                <a:ea typeface="Calibri" panose="020F0502020204030204" pitchFamily="34" charset="0"/>
                <a:cs typeface="Calibri" panose="020F0502020204030204" pitchFamily="34" charset="0"/>
              </a:rPr>
              <a:t>Nesbru</a:t>
            </a:r>
            <a:r>
              <a:rPr lang="en-US" sz="1600" b="1" dirty="0">
                <a:latin typeface="Calibri" panose="020F0502020204030204" pitchFamily="34" charset="0"/>
                <a:ea typeface="Calibri" panose="020F0502020204030204" pitchFamily="34" charset="0"/>
                <a:cs typeface="Calibri" panose="020F0502020204030204" pitchFamily="34" charset="0"/>
              </a:rPr>
              <a:t> Rotary Club</a:t>
            </a:r>
            <a:r>
              <a:rPr lang="en-US" sz="1600" dirty="0">
                <a:latin typeface="Calibri" panose="020F0502020204030204" pitchFamily="34" charset="0"/>
                <a:ea typeface="Calibri" panose="020F0502020204030204" pitchFamily="34" charset="0"/>
                <a:cs typeface="Calibri" panose="020F0502020204030204" pitchFamily="34" charset="0"/>
              </a:rPr>
              <a:t>, in collaboration with </a:t>
            </a:r>
            <a:r>
              <a:rPr lang="en-US" sz="1600" b="1" dirty="0" err="1">
                <a:latin typeface="Calibri" panose="020F0502020204030204" pitchFamily="34" charset="0"/>
                <a:ea typeface="Calibri" panose="020F0502020204030204" pitchFamily="34" charset="0"/>
                <a:cs typeface="Calibri" panose="020F0502020204030204" pitchFamily="34" charset="0"/>
              </a:rPr>
              <a:t>Nesbru</a:t>
            </a:r>
            <a:r>
              <a:rPr lang="en-US" sz="1600" b="1" dirty="0">
                <a:latin typeface="Calibri" panose="020F0502020204030204" pitchFamily="34" charset="0"/>
                <a:ea typeface="Calibri" panose="020F0502020204030204" pitchFamily="34" charset="0"/>
                <a:cs typeface="Calibri" panose="020F0502020204030204" pitchFamily="34" charset="0"/>
              </a:rPr>
              <a:t> VGS</a:t>
            </a:r>
            <a:r>
              <a:rPr lang="en-US" sz="1600" dirty="0">
                <a:latin typeface="Calibri" panose="020F0502020204030204" pitchFamily="34" charset="0"/>
                <a:ea typeface="Calibri" panose="020F0502020204030204" pitchFamily="34" charset="0"/>
                <a:cs typeface="Calibri" panose="020F0502020204030204" pitchFamily="34" charset="0"/>
              </a:rPr>
              <a:t>, is searching for applicants for the GRSP scholarship for the academic year of </a:t>
            </a:r>
            <a:r>
              <a:rPr lang="en-US" sz="1600" b="1" dirty="0">
                <a:latin typeface="Calibri" panose="020F0502020204030204" pitchFamily="34" charset="0"/>
                <a:ea typeface="Calibri" panose="020F0502020204030204" pitchFamily="34" charset="0"/>
                <a:cs typeface="Calibri" panose="020F0502020204030204" pitchFamily="34" charset="0"/>
              </a:rPr>
              <a:t>2021 – 2022 (autumn/spring)</a:t>
            </a: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indent="-342900" algn="l">
              <a:lnSpc>
                <a:spcPct val="100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Calibri" panose="020F0502020204030204" pitchFamily="34" charset="0"/>
              </a:rPr>
              <a:t>Applicants must be </a:t>
            </a:r>
            <a:r>
              <a:rPr lang="en-US" sz="1600" b="1" dirty="0">
                <a:latin typeface="Calibri" panose="020F0502020204030204" pitchFamily="34" charset="0"/>
                <a:ea typeface="Calibri" panose="020F0502020204030204" pitchFamily="34" charset="0"/>
                <a:cs typeface="Calibri" panose="020F0502020204030204" pitchFamily="34" charset="0"/>
              </a:rPr>
              <a:t>between 18 and 24 years</a:t>
            </a:r>
            <a:r>
              <a:rPr lang="en-US" sz="1600" dirty="0">
                <a:latin typeface="Calibri" panose="020F0502020204030204" pitchFamily="34" charset="0"/>
                <a:ea typeface="Calibri" panose="020F0502020204030204" pitchFamily="34" charset="0"/>
                <a:cs typeface="Calibri" panose="020F0502020204030204" pitchFamily="34" charset="0"/>
              </a:rPr>
              <a:t> old and have completed high school by the spring of </a:t>
            </a:r>
            <a:r>
              <a:rPr lang="en-US" sz="1600" b="1" dirty="0">
                <a:latin typeface="Calibri" panose="020F0502020204030204" pitchFamily="34" charset="0"/>
                <a:ea typeface="Calibri" panose="020F0502020204030204" pitchFamily="34" charset="0"/>
                <a:cs typeface="Calibri" panose="020F0502020204030204" pitchFamily="34" charset="0"/>
              </a:rPr>
              <a:t>2020.</a:t>
            </a:r>
            <a:r>
              <a:rPr lang="en-US" sz="1600" dirty="0">
                <a:latin typeface="Calibri" panose="020F0502020204030204" pitchFamily="34" charset="0"/>
                <a:ea typeface="Calibri" panose="020F0502020204030204" pitchFamily="34" charset="0"/>
                <a:cs typeface="Calibri" panose="020F0502020204030204" pitchFamily="34" charset="0"/>
              </a:rPr>
              <a:t> </a:t>
            </a:r>
            <a:endParaRPr lang="nb-NO" sz="1600" dirty="0">
              <a:latin typeface="Calibri" panose="020F0502020204030204" pitchFamily="34" charset="0"/>
              <a:ea typeface="MS Mincho" panose="02020609040205080304" pitchFamily="49" charset="-128"/>
              <a:cs typeface="Calibri" panose="020F0502020204030204" pitchFamily="34" charset="0"/>
            </a:endParaRPr>
          </a:p>
          <a:p>
            <a:pPr marL="342900" indent="-342900" algn="l">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Calibri" panose="020F0502020204030204" pitchFamily="34" charset="0"/>
              </a:rPr>
              <a:t>Student are at </a:t>
            </a:r>
            <a:r>
              <a:rPr lang="en-US" sz="1600" b="1" dirty="0">
                <a:latin typeface="Calibri" panose="020F0502020204030204" pitchFamily="34" charset="0"/>
                <a:ea typeface="Calibri" panose="020F0502020204030204" pitchFamily="34" charset="0"/>
                <a:cs typeface="Calibri" panose="020F0502020204030204" pitchFamily="34" charset="0"/>
              </a:rPr>
              <a:t>liberty to choose </a:t>
            </a:r>
            <a:r>
              <a:rPr lang="en-US" sz="1600" dirty="0">
                <a:latin typeface="Calibri" panose="020F0502020204030204" pitchFamily="34" charset="0"/>
                <a:ea typeface="Calibri" panose="020F0502020204030204" pitchFamily="34" charset="0"/>
                <a:cs typeface="Calibri" panose="020F0502020204030204" pitchFamily="34" charset="0"/>
              </a:rPr>
              <a:t>the course of their studies, with the only exceptions of medicine and odontology, which are not part of this program. </a:t>
            </a:r>
            <a:endParaRPr lang="nb-NO" sz="1600" dirty="0">
              <a:latin typeface="Calibri" panose="020F0502020204030204" pitchFamily="34" charset="0"/>
              <a:ea typeface="MS Mincho" panose="02020609040205080304" pitchFamily="49" charset="-128"/>
              <a:cs typeface="Calibri" panose="020F0502020204030204" pitchFamily="34" charset="0"/>
            </a:endParaRPr>
          </a:p>
          <a:p>
            <a:pPr marL="342900" indent="-342900" algn="l">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Calibri" panose="020F0502020204030204" pitchFamily="34" charset="0"/>
              </a:rPr>
              <a:t>Students who are chosen for the GRSP will be </a:t>
            </a:r>
            <a:r>
              <a:rPr lang="en-US" sz="1600" b="1" dirty="0">
                <a:latin typeface="Calibri" panose="020F0502020204030204" pitchFamily="34" charset="0"/>
                <a:ea typeface="Calibri" panose="020F0502020204030204" pitchFamily="34" charset="0"/>
                <a:cs typeface="Calibri" panose="020F0502020204030204" pitchFamily="34" charset="0"/>
              </a:rPr>
              <a:t>hosted by a local Rotary Club </a:t>
            </a:r>
            <a:r>
              <a:rPr lang="en-US" sz="1600" dirty="0">
                <a:latin typeface="Calibri" panose="020F0502020204030204" pitchFamily="34" charset="0"/>
                <a:ea typeface="Calibri" panose="020F0502020204030204" pitchFamily="34" charset="0"/>
                <a:cs typeface="Calibri" panose="020F0502020204030204" pitchFamily="34" charset="0"/>
              </a:rPr>
              <a:t>in Georgia - and attend a university within the state. </a:t>
            </a:r>
          </a:p>
          <a:p>
            <a:pPr marL="342900" indent="-342900" algn="l">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Calibri" panose="020F0502020204030204" pitchFamily="34" charset="0"/>
              </a:rPr>
              <a:t>Students are accommodated by </a:t>
            </a:r>
            <a:r>
              <a:rPr lang="en-US" sz="1600" b="1" dirty="0">
                <a:latin typeface="Calibri" panose="020F0502020204030204" pitchFamily="34" charset="0"/>
                <a:ea typeface="Calibri" panose="020F0502020204030204" pitchFamily="34" charset="0"/>
                <a:cs typeface="Calibri" panose="020F0502020204030204" pitchFamily="34" charset="0"/>
              </a:rPr>
              <a:t>Campus Housing</a:t>
            </a:r>
            <a:r>
              <a:rPr lang="en-US" sz="1600" dirty="0">
                <a:latin typeface="Calibri" panose="020F0502020204030204" pitchFamily="34" charset="0"/>
                <a:ea typeface="Calibri" panose="020F0502020204030204" pitchFamily="34" charset="0"/>
                <a:cs typeface="Calibri" panose="020F0502020204030204" pitchFamily="34" charset="0"/>
              </a:rPr>
              <a:t> with opportunities for travelling together with other GRSP students to exciting parts of Georgia throughout the entire year. </a:t>
            </a:r>
          </a:p>
          <a:p>
            <a:pPr marL="342900" indent="-342900" algn="l">
              <a:lnSpc>
                <a:spcPct val="115000"/>
              </a:lnSpc>
              <a:spcBef>
                <a:spcPts val="600"/>
              </a:spcBef>
              <a:spcAft>
                <a:spcPts val="600"/>
              </a:spcAft>
              <a:buFont typeface="Wingdings" panose="05000000000000000000" pitchFamily="2" charset="2"/>
              <a:buChar char="q"/>
            </a:pPr>
            <a:endParaRPr lang="nb-NO" sz="1600" dirty="0">
              <a:latin typeface="Calibri" panose="020F0502020204030204" pitchFamily="34" charset="0"/>
              <a:ea typeface="MS Mincho" panose="02020609040205080304" pitchFamily="49" charset="-128"/>
              <a:cs typeface="Calibri" panose="020F0502020204030204" pitchFamily="34" charset="0"/>
            </a:endParaRPr>
          </a:p>
          <a:p>
            <a:endParaRPr lang="nb-NO" sz="1600" dirty="0"/>
          </a:p>
        </p:txBody>
      </p:sp>
      <p:sp>
        <p:nvSpPr>
          <p:cNvPr id="2" name="Plassholder for bunntekst 1">
            <a:extLst>
              <a:ext uri="{FF2B5EF4-FFF2-40B4-BE49-F238E27FC236}">
                <a16:creationId xmlns:a16="http://schemas.microsoft.com/office/drawing/2014/main" xmlns="" id="{C166D1DD-C5A3-4797-9B86-AEBDD2F5ED38}"/>
              </a:ext>
            </a:extLst>
          </p:cNvPr>
          <p:cNvSpPr>
            <a:spLocks noGrp="1"/>
          </p:cNvSpPr>
          <p:nvPr>
            <p:ph type="ftr" sz="quarter" idx="11"/>
          </p:nvPr>
        </p:nvSpPr>
        <p:spPr>
          <a:xfrm>
            <a:off x="2733675" y="6356350"/>
            <a:ext cx="5810250" cy="365125"/>
          </a:xfrm>
        </p:spPr>
        <p:txBody>
          <a:bodyPr/>
          <a:lstStyle/>
          <a:p>
            <a:r>
              <a:rPr lang="en-US" dirty="0" err="1"/>
              <a:t>Nesbru</a:t>
            </a:r>
            <a:r>
              <a:rPr lang="en-US" dirty="0"/>
              <a:t> Rotary Club Presentation of GRSP – </a:t>
            </a:r>
          </a:p>
          <a:p>
            <a:r>
              <a:rPr lang="en-US" dirty="0"/>
              <a:t>Contact person Rune Løw M: 90882779 E: </a:t>
            </a:r>
            <a:r>
              <a:rPr lang="en-US" dirty="0">
                <a:hlinkClick r:id="rId4"/>
              </a:rPr>
              <a:t>runeloew@online.no</a:t>
            </a:r>
            <a:endParaRPr lang="en-US" dirty="0"/>
          </a:p>
          <a:p>
            <a:endParaRPr lang="nb-NO" dirty="0"/>
          </a:p>
        </p:txBody>
      </p:sp>
    </p:spTree>
    <p:extLst>
      <p:ext uri="{BB962C8B-B14F-4D97-AF65-F5344CB8AC3E}">
        <p14:creationId xmlns:p14="http://schemas.microsoft.com/office/powerpoint/2010/main" val="371968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33450" y="5384"/>
            <a:ext cx="9144000" cy="1296144"/>
          </a:xfrm>
          <a:prstGeom prst="rect">
            <a:avLst/>
          </a:prstGeom>
          <a:noFill/>
          <a:ln w="9525">
            <a:noFill/>
            <a:miter lim="800000"/>
            <a:headEnd/>
            <a:tailEnd/>
          </a:ln>
        </p:spPr>
      </p:pic>
      <p:pic>
        <p:nvPicPr>
          <p:cNvPr id="8" name="Picture 7"/>
          <p:cNvPicPr/>
          <p:nvPr/>
        </p:nvPicPr>
        <p:blipFill>
          <a:blip r:embed="rId3" cstate="print"/>
          <a:srcRect/>
          <a:stretch>
            <a:fillRect/>
          </a:stretch>
        </p:blipFill>
        <p:spPr bwMode="auto">
          <a:xfrm>
            <a:off x="8955148" y="6174801"/>
            <a:ext cx="1749365" cy="595222"/>
          </a:xfrm>
          <a:prstGeom prst="rect">
            <a:avLst/>
          </a:prstGeom>
          <a:noFill/>
          <a:ln w="9525">
            <a:noFill/>
            <a:miter lim="800000"/>
            <a:headEnd/>
            <a:tailEnd/>
          </a:ln>
        </p:spPr>
      </p:pic>
      <p:sp>
        <p:nvSpPr>
          <p:cNvPr id="4" name="Undertittel 3">
            <a:extLst>
              <a:ext uri="{FF2B5EF4-FFF2-40B4-BE49-F238E27FC236}">
                <a16:creationId xmlns:a16="http://schemas.microsoft.com/office/drawing/2014/main" xmlns="" id="{2704F099-94F6-4116-96A8-281ABCF73166}"/>
              </a:ext>
            </a:extLst>
          </p:cNvPr>
          <p:cNvSpPr>
            <a:spLocks noGrp="1"/>
          </p:cNvSpPr>
          <p:nvPr>
            <p:ph type="subTitle" idx="1"/>
          </p:nvPr>
        </p:nvSpPr>
        <p:spPr>
          <a:xfrm>
            <a:off x="904874" y="1059259"/>
            <a:ext cx="9458325" cy="5257800"/>
          </a:xfrm>
        </p:spPr>
        <p:txBody>
          <a:bodyPr>
            <a:noAutofit/>
          </a:bodyPr>
          <a:lstStyle/>
          <a:p>
            <a:pPr>
              <a:lnSpc>
                <a:spcPct val="115000"/>
              </a:lnSpc>
              <a:spcBef>
                <a:spcPts val="0"/>
              </a:spcBef>
              <a:spcAft>
                <a:spcPts val="600"/>
              </a:spcAft>
            </a:pP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l">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Times New Roman" panose="02020603050405020304" pitchFamily="18" charset="0"/>
              </a:rPr>
              <a:t>This program is an excellent chance to </a:t>
            </a:r>
            <a:r>
              <a:rPr lang="en-US" sz="1600" b="1" dirty="0">
                <a:latin typeface="Calibri" panose="020F0502020204030204" pitchFamily="34" charset="0"/>
                <a:ea typeface="Calibri" panose="020F0502020204030204" pitchFamily="34" charset="0"/>
                <a:cs typeface="Times New Roman" panose="02020603050405020304" pitchFamily="18" charset="0"/>
              </a:rPr>
              <a:t>study abroad</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b="1" dirty="0">
                <a:latin typeface="Calibri" panose="020F0502020204030204" pitchFamily="34" charset="0"/>
                <a:ea typeface="Calibri" panose="020F0502020204030204" pitchFamily="34" charset="0"/>
                <a:cs typeface="Times New Roman" panose="02020603050405020304" pitchFamily="18" charset="0"/>
              </a:rPr>
              <a:t>explore different courses </a:t>
            </a:r>
            <a:r>
              <a:rPr lang="en-US" sz="1600" dirty="0">
                <a:latin typeface="Calibri" panose="020F0502020204030204" pitchFamily="34" charset="0"/>
                <a:ea typeface="Calibri" panose="020F0502020204030204" pitchFamily="34" charset="0"/>
                <a:cs typeface="Times New Roman" panose="02020603050405020304" pitchFamily="18" charset="0"/>
              </a:rPr>
              <a:t>of studies, improve your </a:t>
            </a:r>
            <a:r>
              <a:rPr lang="en-US" sz="1600" b="1" dirty="0">
                <a:latin typeface="Calibri" panose="020F0502020204030204" pitchFamily="34" charset="0"/>
                <a:ea typeface="Calibri" panose="020F0502020204030204" pitchFamily="34" charset="0"/>
                <a:cs typeface="Times New Roman" panose="02020603050405020304" pitchFamily="18" charset="0"/>
              </a:rPr>
              <a:t>skills in English</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b="1" dirty="0">
                <a:latin typeface="Calibri" panose="020F0502020204030204" pitchFamily="34" charset="0"/>
                <a:ea typeface="Calibri" panose="020F0502020204030204" pitchFamily="34" charset="0"/>
                <a:cs typeface="Times New Roman" panose="02020603050405020304" pitchFamily="18" charset="0"/>
              </a:rPr>
              <a:t>travel in the US </a:t>
            </a:r>
            <a:r>
              <a:rPr lang="en-US" sz="1600" dirty="0">
                <a:latin typeface="Calibri" panose="020F0502020204030204" pitchFamily="34" charset="0"/>
                <a:ea typeface="Calibri" panose="020F0502020204030204" pitchFamily="34" charset="0"/>
                <a:cs typeface="Times New Roman" panose="02020603050405020304" pitchFamily="18" charset="0"/>
              </a:rPr>
              <a:t>and contribute to the Rotary community through </a:t>
            </a:r>
            <a:r>
              <a:rPr lang="en-US" sz="1600" b="1" dirty="0">
                <a:latin typeface="Calibri" panose="020F0502020204030204" pitchFamily="34" charset="0"/>
                <a:ea typeface="Calibri" panose="020F0502020204030204" pitchFamily="34" charset="0"/>
                <a:cs typeface="Times New Roman" panose="02020603050405020304" pitchFamily="18" charset="0"/>
              </a:rPr>
              <a:t>sharing knowledge and experiences</a:t>
            </a: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gn="l">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Times New Roman" panose="02020603050405020304" pitchFamily="18" charset="0"/>
              </a:rPr>
              <a:t>All students who are interested should </a:t>
            </a:r>
            <a:r>
              <a:rPr lang="en-US" sz="1600" b="1" dirty="0">
                <a:latin typeface="Calibri" panose="020F0502020204030204" pitchFamily="34" charset="0"/>
                <a:ea typeface="Calibri" panose="020F0502020204030204" pitchFamily="34" charset="0"/>
                <a:cs typeface="Times New Roman" panose="02020603050405020304" pitchFamily="18" charset="0"/>
              </a:rPr>
              <a:t>contact us </a:t>
            </a:r>
            <a:r>
              <a:rPr lang="en-US" sz="1600" dirty="0">
                <a:latin typeface="Calibri" panose="020F0502020204030204" pitchFamily="34" charset="0"/>
                <a:ea typeface="Calibri" panose="020F0502020204030204" pitchFamily="34" charset="0"/>
                <a:cs typeface="Times New Roman" panose="02020603050405020304" pitchFamily="18" charset="0"/>
              </a:rPr>
              <a:t>to receive further information about the scholarship and the application process.</a:t>
            </a:r>
          </a:p>
          <a:p>
            <a:pPr marL="285750" indent="-285750" algn="l">
              <a:spcAft>
                <a:spcPts val="600"/>
              </a:spcAft>
              <a:buFont typeface="Wingdings" panose="05000000000000000000" pitchFamily="2" charset="2"/>
              <a:buChar char="q"/>
            </a:pPr>
            <a:r>
              <a:rPr lang="nb-NO" sz="1600" b="1" dirty="0" err="1"/>
              <a:t>Requirements</a:t>
            </a:r>
            <a:r>
              <a:rPr lang="nb-NO" sz="1600" dirty="0"/>
              <a:t> for applying:  	</a:t>
            </a:r>
          </a:p>
          <a:p>
            <a:pPr marL="1200150" lvl="2" indent="-285750" algn="l">
              <a:lnSpc>
                <a:spcPct val="150000"/>
              </a:lnSpc>
              <a:buFont typeface="Wingdings" panose="05000000000000000000" pitchFamily="2" charset="2"/>
              <a:buChar char="q"/>
            </a:pPr>
            <a:r>
              <a:rPr lang="nb-NO" sz="1600" dirty="0"/>
              <a:t>Good </a:t>
            </a:r>
            <a:r>
              <a:rPr lang="nb-NO" sz="1600" b="1" dirty="0" err="1"/>
              <a:t>exam</a:t>
            </a:r>
            <a:r>
              <a:rPr lang="nb-NO" sz="1600" b="1" dirty="0"/>
              <a:t> </a:t>
            </a:r>
            <a:r>
              <a:rPr lang="nb-NO" sz="1600" b="1" dirty="0" err="1"/>
              <a:t>results</a:t>
            </a:r>
            <a:r>
              <a:rPr lang="nb-NO" sz="1600" b="1" dirty="0"/>
              <a:t> </a:t>
            </a:r>
            <a:r>
              <a:rPr lang="nb-NO" sz="1600" dirty="0"/>
              <a:t>for </a:t>
            </a:r>
            <a:r>
              <a:rPr lang="nb-NO" sz="1600" dirty="0" err="1"/>
              <a:t>high</a:t>
            </a:r>
            <a:r>
              <a:rPr lang="nb-NO" sz="1600" dirty="0"/>
              <a:t> </a:t>
            </a:r>
            <a:r>
              <a:rPr lang="nb-NO" sz="1600" dirty="0" err="1"/>
              <a:t>school</a:t>
            </a:r>
            <a:r>
              <a:rPr lang="nb-NO" sz="1600" dirty="0"/>
              <a:t> (</a:t>
            </a:r>
            <a:r>
              <a:rPr lang="nb-NO" sz="1600" dirty="0" err="1"/>
              <a:t>Vgs</a:t>
            </a:r>
            <a:r>
              <a:rPr lang="nb-NO" sz="1600" dirty="0"/>
              <a:t>). </a:t>
            </a:r>
          </a:p>
          <a:p>
            <a:pPr marL="1200150" lvl="2" indent="-285750" algn="l">
              <a:lnSpc>
                <a:spcPct val="150000"/>
              </a:lnSpc>
              <a:buFont typeface="Wingdings" panose="05000000000000000000" pitchFamily="2" charset="2"/>
              <a:buChar char="q"/>
            </a:pPr>
            <a:r>
              <a:rPr lang="nb-NO" sz="1600" dirty="0" err="1"/>
              <a:t>Proven</a:t>
            </a:r>
            <a:r>
              <a:rPr lang="nb-NO" sz="1600" dirty="0"/>
              <a:t> </a:t>
            </a:r>
            <a:r>
              <a:rPr lang="nb-NO" sz="1600" dirty="0" err="1"/>
              <a:t>interest</a:t>
            </a:r>
            <a:r>
              <a:rPr lang="nb-NO" sz="1600" dirty="0"/>
              <a:t>/</a:t>
            </a:r>
            <a:r>
              <a:rPr lang="nb-NO" sz="1600" dirty="0" err="1"/>
              <a:t>ability</a:t>
            </a:r>
            <a:r>
              <a:rPr lang="nb-NO" sz="1600" dirty="0"/>
              <a:t> for </a:t>
            </a:r>
            <a:r>
              <a:rPr lang="nb-NO" sz="1600" dirty="0" err="1"/>
              <a:t>participation</a:t>
            </a:r>
            <a:r>
              <a:rPr lang="nb-NO" sz="1600" dirty="0"/>
              <a:t> in </a:t>
            </a:r>
            <a:r>
              <a:rPr lang="nb-NO" sz="1600" b="1" dirty="0" err="1"/>
              <a:t>other</a:t>
            </a:r>
            <a:r>
              <a:rPr lang="nb-NO" sz="1600" b="1" dirty="0"/>
              <a:t> </a:t>
            </a:r>
            <a:r>
              <a:rPr lang="nb-NO" sz="1600" b="1" dirty="0" err="1"/>
              <a:t>school</a:t>
            </a:r>
            <a:r>
              <a:rPr lang="nb-NO" sz="1600" b="1" dirty="0"/>
              <a:t> </a:t>
            </a:r>
            <a:r>
              <a:rPr lang="nb-NO" sz="1600" b="1" dirty="0" err="1"/>
              <a:t>related</a:t>
            </a:r>
            <a:r>
              <a:rPr lang="nb-NO" sz="1600" b="1" dirty="0"/>
              <a:t> </a:t>
            </a:r>
            <a:r>
              <a:rPr lang="nb-NO" sz="1600" b="1" dirty="0" err="1"/>
              <a:t>activities</a:t>
            </a:r>
            <a:r>
              <a:rPr lang="nb-NO" sz="1600" dirty="0"/>
              <a:t>.</a:t>
            </a:r>
          </a:p>
          <a:p>
            <a:pPr marL="1200150" lvl="2" indent="-285750" algn="l">
              <a:lnSpc>
                <a:spcPct val="150000"/>
              </a:lnSpc>
              <a:buFont typeface="Wingdings" panose="05000000000000000000" pitchFamily="2" charset="2"/>
              <a:buChar char="q"/>
            </a:pPr>
            <a:r>
              <a:rPr lang="nb-NO" sz="1600" dirty="0" err="1"/>
              <a:t>Being</a:t>
            </a:r>
            <a:r>
              <a:rPr lang="nb-NO" sz="1600" dirty="0"/>
              <a:t> </a:t>
            </a:r>
            <a:r>
              <a:rPr lang="nb-NO" sz="1600" b="1" dirty="0" err="1"/>
              <a:t>open</a:t>
            </a:r>
            <a:r>
              <a:rPr lang="nb-NO" sz="1600" dirty="0"/>
              <a:t> and </a:t>
            </a:r>
            <a:r>
              <a:rPr lang="nb-NO" sz="1600" b="1" dirty="0" err="1"/>
              <a:t>outward</a:t>
            </a:r>
            <a:r>
              <a:rPr lang="nb-NO" sz="1600" dirty="0"/>
              <a:t> as a person.  </a:t>
            </a:r>
          </a:p>
          <a:p>
            <a:pPr marL="1200150" lvl="2" indent="-285750" algn="l">
              <a:lnSpc>
                <a:spcPct val="150000"/>
              </a:lnSpc>
              <a:buFont typeface="Wingdings" panose="05000000000000000000" pitchFamily="2" charset="2"/>
              <a:buChar char="q"/>
            </a:pPr>
            <a:r>
              <a:rPr lang="nb-NO" sz="1600" dirty="0"/>
              <a:t>Be </a:t>
            </a:r>
            <a:r>
              <a:rPr lang="nb-NO" sz="1600" dirty="0" err="1"/>
              <a:t>able</a:t>
            </a:r>
            <a:r>
              <a:rPr lang="nb-NO" sz="1600" dirty="0"/>
              <a:t> to </a:t>
            </a:r>
            <a:r>
              <a:rPr lang="nb-NO" sz="1600" b="1" dirty="0" err="1"/>
              <a:t>represent</a:t>
            </a:r>
            <a:r>
              <a:rPr lang="nb-NO" sz="1600" b="1" dirty="0"/>
              <a:t> </a:t>
            </a:r>
            <a:r>
              <a:rPr lang="nb-NO" sz="1600" b="1" dirty="0" err="1"/>
              <a:t>home</a:t>
            </a:r>
            <a:r>
              <a:rPr lang="nb-NO" sz="1600" b="1" dirty="0"/>
              <a:t> country</a:t>
            </a:r>
            <a:r>
              <a:rPr lang="nb-NO" sz="1600" dirty="0"/>
              <a:t> in a positive </a:t>
            </a:r>
            <a:r>
              <a:rPr lang="nb-NO" sz="1600" dirty="0" err="1"/>
              <a:t>way</a:t>
            </a:r>
            <a:r>
              <a:rPr lang="nb-NO" sz="1600" dirty="0"/>
              <a:t>. </a:t>
            </a:r>
          </a:p>
          <a:p>
            <a:pPr marL="1200150" lvl="2" indent="-285750" algn="l">
              <a:lnSpc>
                <a:spcPct val="150000"/>
              </a:lnSpc>
              <a:buFont typeface="Wingdings" panose="05000000000000000000" pitchFamily="2" charset="2"/>
              <a:buChar char="q"/>
            </a:pPr>
            <a:r>
              <a:rPr lang="nb-NO" sz="1600" dirty="0"/>
              <a:t>It is </a:t>
            </a:r>
            <a:r>
              <a:rPr lang="nb-NO" sz="1600" dirty="0" err="1"/>
              <a:t>necessary</a:t>
            </a:r>
            <a:r>
              <a:rPr lang="nb-NO" sz="1600" dirty="0"/>
              <a:t> to </a:t>
            </a:r>
            <a:r>
              <a:rPr lang="nb-NO" sz="1600" dirty="0" err="1"/>
              <a:t>complete</a:t>
            </a:r>
            <a:r>
              <a:rPr lang="nb-NO" sz="1600" dirty="0"/>
              <a:t> </a:t>
            </a:r>
            <a:r>
              <a:rPr lang="nb-NO" sz="1600" dirty="0" err="1"/>
              <a:t>both</a:t>
            </a:r>
            <a:r>
              <a:rPr lang="nb-NO" sz="1600" dirty="0"/>
              <a:t> </a:t>
            </a:r>
            <a:r>
              <a:rPr lang="nb-NO" sz="1600" dirty="0" err="1"/>
              <a:t>the</a:t>
            </a:r>
            <a:r>
              <a:rPr lang="nb-NO" sz="1600" dirty="0"/>
              <a:t> </a:t>
            </a:r>
            <a:r>
              <a:rPr lang="nb-NO" sz="1600" b="1" dirty="0"/>
              <a:t>«TOEFL» &amp; «SAT-1» </a:t>
            </a:r>
            <a:r>
              <a:rPr lang="nb-NO" sz="1600" dirty="0" err="1"/>
              <a:t>language</a:t>
            </a:r>
            <a:r>
              <a:rPr lang="nb-NO" sz="1600" dirty="0"/>
              <a:t> tests in English. </a:t>
            </a:r>
          </a:p>
          <a:p>
            <a:pPr marL="1200150" lvl="2" indent="-285750" algn="l">
              <a:lnSpc>
                <a:spcPct val="150000"/>
              </a:lnSpc>
              <a:buFont typeface="Wingdings" panose="05000000000000000000" pitchFamily="2" charset="2"/>
              <a:buChar char="q"/>
            </a:pPr>
            <a:r>
              <a:rPr lang="nb-NO" sz="1600" dirty="0" err="1"/>
              <a:t>Applicants</a:t>
            </a:r>
            <a:r>
              <a:rPr lang="nb-NO" sz="1600" dirty="0"/>
              <a:t> must have </a:t>
            </a:r>
            <a:r>
              <a:rPr lang="nb-NO" sz="1600" b="1" dirty="0" err="1"/>
              <a:t>recommendations</a:t>
            </a:r>
            <a:r>
              <a:rPr lang="nb-NO" sz="1600" dirty="0"/>
              <a:t> from </a:t>
            </a:r>
            <a:r>
              <a:rPr lang="nb-NO" sz="1600" dirty="0" err="1"/>
              <a:t>two</a:t>
            </a:r>
            <a:r>
              <a:rPr lang="nb-NO" sz="1600" dirty="0"/>
              <a:t> </a:t>
            </a:r>
            <a:r>
              <a:rPr lang="nb-NO" sz="1600" dirty="0" err="1"/>
              <a:t>teachers</a:t>
            </a:r>
            <a:r>
              <a:rPr lang="nb-NO" sz="1600" dirty="0"/>
              <a:t> / Head Master in </a:t>
            </a:r>
            <a:r>
              <a:rPr lang="nb-NO" sz="1600" dirty="0" err="1"/>
              <a:t>addition</a:t>
            </a:r>
            <a:r>
              <a:rPr lang="nb-NO" sz="1600" dirty="0"/>
              <a:t> to Nesbru </a:t>
            </a:r>
            <a:r>
              <a:rPr lang="nb-NO" sz="1600" dirty="0" err="1"/>
              <a:t>Rotary</a:t>
            </a:r>
            <a:r>
              <a:rPr lang="nb-NO" sz="1600" dirty="0"/>
              <a:t> Club. </a:t>
            </a:r>
          </a:p>
        </p:txBody>
      </p:sp>
      <p:sp>
        <p:nvSpPr>
          <p:cNvPr id="6" name="Plassholder for bunntekst 1">
            <a:extLst>
              <a:ext uri="{FF2B5EF4-FFF2-40B4-BE49-F238E27FC236}">
                <a16:creationId xmlns:a16="http://schemas.microsoft.com/office/drawing/2014/main" xmlns="" id="{222F43E4-5A8F-4FD3-B78C-0305CDBFF6BE}"/>
              </a:ext>
            </a:extLst>
          </p:cNvPr>
          <p:cNvSpPr>
            <a:spLocks noGrp="1"/>
          </p:cNvSpPr>
          <p:nvPr>
            <p:ph type="ftr" sz="quarter" idx="11"/>
          </p:nvPr>
        </p:nvSpPr>
        <p:spPr>
          <a:xfrm>
            <a:off x="2733675" y="6356350"/>
            <a:ext cx="5810250" cy="365125"/>
          </a:xfrm>
        </p:spPr>
        <p:txBody>
          <a:bodyPr/>
          <a:lstStyle/>
          <a:p>
            <a:r>
              <a:rPr lang="en-US" dirty="0" err="1"/>
              <a:t>Nesbru</a:t>
            </a:r>
            <a:r>
              <a:rPr lang="en-US" dirty="0"/>
              <a:t> Rotary Club Presentation of GRSP – </a:t>
            </a:r>
          </a:p>
          <a:p>
            <a:r>
              <a:rPr lang="en-US" dirty="0"/>
              <a:t>Contact person Rune Løw M: 90882779 E: </a:t>
            </a:r>
            <a:r>
              <a:rPr lang="en-US" dirty="0">
                <a:hlinkClick r:id="rId4"/>
              </a:rPr>
              <a:t>runeloew@online.no</a:t>
            </a:r>
            <a:endParaRPr lang="en-US" dirty="0"/>
          </a:p>
          <a:p>
            <a:endParaRPr lang="nb-NO" dirty="0"/>
          </a:p>
        </p:txBody>
      </p:sp>
    </p:spTree>
    <p:extLst>
      <p:ext uri="{BB962C8B-B14F-4D97-AF65-F5344CB8AC3E}">
        <p14:creationId xmlns:p14="http://schemas.microsoft.com/office/powerpoint/2010/main" val="56834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4462" y="1348098"/>
            <a:ext cx="8825805" cy="5544616"/>
          </a:xfrm>
        </p:spPr>
        <p:txBody>
          <a:bodyPr>
            <a:noAutofit/>
          </a:bodyPr>
          <a:lstStyle/>
          <a:p>
            <a:pPr algn="l"/>
            <a:r>
              <a:rPr lang="nb-NO" sz="1600" b="1" dirty="0"/>
              <a:t>Application </a:t>
            </a:r>
            <a:r>
              <a:rPr lang="nb-NO" sz="1600" b="1" dirty="0" err="1"/>
              <a:t>process</a:t>
            </a:r>
            <a:r>
              <a:rPr lang="nb-NO" sz="1600" b="1" dirty="0"/>
              <a:t>: </a:t>
            </a:r>
          </a:p>
          <a:p>
            <a:pPr marL="742950" lvl="1" indent="-285750" algn="l">
              <a:lnSpc>
                <a:spcPct val="150000"/>
              </a:lnSpc>
              <a:buFont typeface="Wingdings" panose="05000000000000000000" pitchFamily="2" charset="2"/>
              <a:buChar char="q"/>
            </a:pPr>
            <a:r>
              <a:rPr lang="nb-NO" sz="1600" dirty="0"/>
              <a:t>The </a:t>
            </a:r>
            <a:r>
              <a:rPr lang="nb-NO" sz="1600" dirty="0" err="1"/>
              <a:t>application</a:t>
            </a:r>
            <a:r>
              <a:rPr lang="nb-NO" sz="1600" dirty="0"/>
              <a:t> </a:t>
            </a:r>
            <a:r>
              <a:rPr lang="nb-NO" sz="1600" b="1" dirty="0" err="1"/>
              <a:t>process</a:t>
            </a:r>
            <a:r>
              <a:rPr lang="nb-NO" sz="1600" b="1" dirty="0"/>
              <a:t> starts </a:t>
            </a:r>
            <a:r>
              <a:rPr lang="nb-NO" sz="1600" b="1" dirty="0" err="1"/>
              <a:t>early</a:t>
            </a:r>
            <a:r>
              <a:rPr lang="nb-NO" sz="1600" b="1" dirty="0"/>
              <a:t> spring 2020 </a:t>
            </a:r>
            <a:r>
              <a:rPr lang="nb-NO" sz="1600" dirty="0"/>
              <a:t>for </a:t>
            </a:r>
            <a:r>
              <a:rPr lang="nb-NO" sz="1600" dirty="0" err="1"/>
              <a:t>the</a:t>
            </a:r>
            <a:r>
              <a:rPr lang="nb-NO" sz="1600" dirty="0"/>
              <a:t> 2021/2022 </a:t>
            </a:r>
            <a:r>
              <a:rPr lang="nb-NO" sz="1600" dirty="0" err="1"/>
              <a:t>academic</a:t>
            </a:r>
            <a:r>
              <a:rPr lang="nb-NO" sz="1600" dirty="0"/>
              <a:t> </a:t>
            </a:r>
            <a:r>
              <a:rPr lang="nb-NO" sz="1600" dirty="0" err="1"/>
              <a:t>year</a:t>
            </a:r>
            <a:r>
              <a:rPr lang="nb-NO" sz="1600" dirty="0"/>
              <a:t>. </a:t>
            </a:r>
          </a:p>
          <a:p>
            <a:pPr marL="742950" lvl="1" indent="-285750" algn="l">
              <a:lnSpc>
                <a:spcPct val="150000"/>
              </a:lnSpc>
              <a:buFont typeface="Wingdings" panose="05000000000000000000" pitchFamily="2" charset="2"/>
              <a:buChar char="q"/>
            </a:pPr>
            <a:r>
              <a:rPr lang="nb-NO" sz="1600" dirty="0" err="1"/>
              <a:t>Potential</a:t>
            </a:r>
            <a:r>
              <a:rPr lang="nb-NO" sz="1600" dirty="0"/>
              <a:t> </a:t>
            </a:r>
            <a:r>
              <a:rPr lang="nb-NO" sz="1600" dirty="0" err="1"/>
              <a:t>candidates</a:t>
            </a:r>
            <a:r>
              <a:rPr lang="nb-NO" sz="1600" dirty="0"/>
              <a:t> </a:t>
            </a:r>
            <a:r>
              <a:rPr lang="nb-NO" sz="1600" dirty="0" err="1"/>
              <a:t>should</a:t>
            </a:r>
            <a:r>
              <a:rPr lang="nb-NO" sz="1600" dirty="0"/>
              <a:t> </a:t>
            </a:r>
            <a:r>
              <a:rPr lang="nb-NO" sz="1600" b="1" dirty="0" err="1"/>
              <a:t>contact</a:t>
            </a:r>
            <a:r>
              <a:rPr lang="nb-NO" sz="1600" b="1" dirty="0"/>
              <a:t> Head Master </a:t>
            </a:r>
            <a:r>
              <a:rPr lang="nb-NO" sz="1600" dirty="0"/>
              <a:t>at Nesbru Vgs. </a:t>
            </a:r>
            <a:r>
              <a:rPr lang="nb-NO" sz="1600" dirty="0" err="1"/>
              <a:t>with</a:t>
            </a:r>
            <a:r>
              <a:rPr lang="nb-NO" sz="1600" dirty="0"/>
              <a:t> a </a:t>
            </a:r>
            <a:r>
              <a:rPr lang="nb-NO" sz="1600" dirty="0" err="1"/>
              <a:t>nomination</a:t>
            </a:r>
            <a:r>
              <a:rPr lang="nb-NO" sz="1600" dirty="0"/>
              <a:t> </a:t>
            </a:r>
            <a:r>
              <a:rPr lang="nb-NO" sz="1600" dirty="0" err="1"/>
              <a:t>request</a:t>
            </a:r>
            <a:r>
              <a:rPr lang="nb-NO" sz="1600" dirty="0"/>
              <a:t>.  </a:t>
            </a:r>
          </a:p>
          <a:p>
            <a:pPr marL="742950" lvl="1" indent="-285750" algn="l">
              <a:lnSpc>
                <a:spcPct val="150000"/>
              </a:lnSpc>
              <a:buFont typeface="Wingdings" panose="05000000000000000000" pitchFamily="2" charset="2"/>
              <a:buChar char="q"/>
            </a:pPr>
            <a:r>
              <a:rPr lang="nb-NO" sz="1600" dirty="0" err="1"/>
              <a:t>Nominated</a:t>
            </a:r>
            <a:r>
              <a:rPr lang="nb-NO" sz="1600" dirty="0"/>
              <a:t> </a:t>
            </a:r>
            <a:r>
              <a:rPr lang="nb-NO" sz="1600" dirty="0" err="1"/>
              <a:t>candidates</a:t>
            </a:r>
            <a:r>
              <a:rPr lang="nb-NO" sz="1600" dirty="0"/>
              <a:t> </a:t>
            </a:r>
            <a:r>
              <a:rPr lang="nb-NO" sz="1600" dirty="0" err="1"/>
              <a:t>will</a:t>
            </a:r>
            <a:r>
              <a:rPr lang="nb-NO" sz="1600" dirty="0"/>
              <a:t> be </a:t>
            </a:r>
            <a:r>
              <a:rPr lang="nb-NO" sz="1600" b="1" dirty="0" err="1"/>
              <a:t>presented</a:t>
            </a:r>
            <a:r>
              <a:rPr lang="nb-NO" sz="1600" b="1" dirty="0"/>
              <a:t> to Nesbru </a:t>
            </a:r>
            <a:r>
              <a:rPr lang="nb-NO" sz="1600" b="1" dirty="0" err="1"/>
              <a:t>Rotary</a:t>
            </a:r>
            <a:r>
              <a:rPr lang="nb-NO" sz="1600" b="1" dirty="0"/>
              <a:t> Club</a:t>
            </a:r>
            <a:r>
              <a:rPr lang="nb-NO" sz="1600" dirty="0"/>
              <a:t> latest by June 1st, 2020, </a:t>
            </a:r>
            <a:r>
              <a:rPr lang="nb-NO" sz="1600" dirty="0" err="1"/>
              <a:t>supported</a:t>
            </a:r>
            <a:r>
              <a:rPr lang="nb-NO" sz="1600" dirty="0"/>
              <a:t> by </a:t>
            </a:r>
            <a:r>
              <a:rPr lang="nb-NO" sz="1600" dirty="0" err="1"/>
              <a:t>the</a:t>
            </a:r>
            <a:r>
              <a:rPr lang="nb-NO" sz="1600" dirty="0"/>
              <a:t> </a:t>
            </a:r>
            <a:r>
              <a:rPr lang="nb-NO" sz="1600" dirty="0" err="1"/>
              <a:t>recommendation</a:t>
            </a:r>
            <a:r>
              <a:rPr lang="nb-NO" sz="1600" dirty="0"/>
              <a:t> from </a:t>
            </a:r>
            <a:r>
              <a:rPr lang="nb-NO" sz="1600" dirty="0" err="1"/>
              <a:t>the</a:t>
            </a:r>
            <a:r>
              <a:rPr lang="nb-NO" sz="1600" dirty="0"/>
              <a:t> </a:t>
            </a:r>
            <a:r>
              <a:rPr lang="nb-NO" sz="1600" dirty="0" err="1"/>
              <a:t>school</a:t>
            </a:r>
            <a:r>
              <a:rPr lang="nb-NO" sz="1600" dirty="0"/>
              <a:t>.  </a:t>
            </a:r>
          </a:p>
          <a:p>
            <a:pPr marL="742950" lvl="1" indent="-285750" algn="l">
              <a:lnSpc>
                <a:spcPct val="150000"/>
              </a:lnSpc>
              <a:buFont typeface="Wingdings" panose="05000000000000000000" pitchFamily="2" charset="2"/>
              <a:buChar char="q"/>
            </a:pPr>
            <a:r>
              <a:rPr lang="nb-NO" sz="1600" dirty="0"/>
              <a:t>During June – September </a:t>
            </a:r>
            <a:r>
              <a:rPr lang="nb-NO" sz="1600" b="1" dirty="0"/>
              <a:t>Nesbru </a:t>
            </a:r>
            <a:r>
              <a:rPr lang="nb-NO" sz="1600" b="1" dirty="0" err="1"/>
              <a:t>Rotary</a:t>
            </a:r>
            <a:r>
              <a:rPr lang="nb-NO" sz="1600" b="1" dirty="0"/>
              <a:t> Club </a:t>
            </a:r>
            <a:r>
              <a:rPr lang="nb-NO" sz="1600" b="1" dirty="0" err="1"/>
              <a:t>will</a:t>
            </a:r>
            <a:r>
              <a:rPr lang="nb-NO" sz="1600" b="1" dirty="0"/>
              <a:t> </a:t>
            </a:r>
            <a:r>
              <a:rPr lang="nb-NO" sz="1600" b="1" dirty="0" err="1"/>
              <a:t>prepare</a:t>
            </a:r>
            <a:r>
              <a:rPr lang="nb-NO" sz="1600" b="1" dirty="0"/>
              <a:t> </a:t>
            </a:r>
            <a:r>
              <a:rPr lang="nb-NO" sz="1600" b="1" dirty="0" err="1"/>
              <a:t>the</a:t>
            </a:r>
            <a:r>
              <a:rPr lang="nb-NO" sz="1600" b="1" dirty="0"/>
              <a:t> </a:t>
            </a:r>
            <a:r>
              <a:rPr lang="nb-NO" sz="1600" b="1" dirty="0" err="1"/>
              <a:t>scholarship</a:t>
            </a:r>
            <a:r>
              <a:rPr lang="nb-NO" sz="1600" b="1" dirty="0"/>
              <a:t> </a:t>
            </a:r>
            <a:r>
              <a:rPr lang="nb-NO" sz="1600" b="1" dirty="0" err="1"/>
              <a:t>application</a:t>
            </a:r>
            <a:r>
              <a:rPr lang="nb-NO" sz="1600" dirty="0"/>
              <a:t>, in </a:t>
            </a:r>
            <a:r>
              <a:rPr lang="nb-NO" sz="1600" dirty="0" err="1"/>
              <a:t>conjunction</a:t>
            </a:r>
            <a:r>
              <a:rPr lang="nb-NO" sz="1600" dirty="0"/>
              <a:t> </a:t>
            </a:r>
            <a:r>
              <a:rPr lang="nb-NO" sz="1600" dirty="0" err="1"/>
              <a:t>with</a:t>
            </a:r>
            <a:r>
              <a:rPr lang="nb-NO" sz="1600" dirty="0"/>
              <a:t> </a:t>
            </a:r>
            <a:r>
              <a:rPr lang="nb-NO" sz="1600" dirty="0" err="1"/>
              <a:t>the</a:t>
            </a:r>
            <a:r>
              <a:rPr lang="nb-NO" sz="1600" dirty="0"/>
              <a:t> </a:t>
            </a:r>
            <a:r>
              <a:rPr lang="nb-NO" sz="1600" dirty="0" err="1"/>
              <a:t>candidate</a:t>
            </a:r>
            <a:r>
              <a:rPr lang="nb-NO" sz="1600" dirty="0"/>
              <a:t>, </a:t>
            </a:r>
            <a:r>
              <a:rPr lang="nb-NO" sz="1600" dirty="0" err="1"/>
              <a:t>which</a:t>
            </a:r>
            <a:r>
              <a:rPr lang="nb-NO" sz="1600" dirty="0"/>
              <a:t> must be </a:t>
            </a:r>
            <a:r>
              <a:rPr lang="nb-NO" sz="1600" dirty="0" err="1"/>
              <a:t>completed</a:t>
            </a:r>
            <a:r>
              <a:rPr lang="nb-NO" sz="1600" dirty="0"/>
              <a:t> / sent to GRSP by </a:t>
            </a:r>
            <a:r>
              <a:rPr lang="nb-NO" sz="1600" dirty="0" err="1"/>
              <a:t>October</a:t>
            </a:r>
            <a:r>
              <a:rPr lang="nb-NO" sz="1600" dirty="0"/>
              <a:t> 1st, 2020. </a:t>
            </a:r>
          </a:p>
          <a:p>
            <a:pPr marL="742950" lvl="1" indent="-285750" algn="l">
              <a:lnSpc>
                <a:spcPct val="150000"/>
              </a:lnSpc>
              <a:buFont typeface="Wingdings" panose="05000000000000000000" pitchFamily="2" charset="2"/>
              <a:buChar char="q"/>
            </a:pPr>
            <a:r>
              <a:rPr lang="nb-NO" sz="1600" dirty="0"/>
              <a:t>The </a:t>
            </a:r>
            <a:r>
              <a:rPr lang="nb-NO" sz="1600" b="1" dirty="0"/>
              <a:t>«TOEFL» &amp; «SAT-1» </a:t>
            </a:r>
            <a:r>
              <a:rPr lang="nb-NO" sz="1600" dirty="0" err="1"/>
              <a:t>language</a:t>
            </a:r>
            <a:r>
              <a:rPr lang="nb-NO" sz="1600" dirty="0"/>
              <a:t> tests </a:t>
            </a:r>
            <a:r>
              <a:rPr lang="nb-NO" sz="1600" dirty="0" err="1"/>
              <a:t>should</a:t>
            </a:r>
            <a:r>
              <a:rPr lang="nb-NO" sz="1600" dirty="0"/>
              <a:t> </a:t>
            </a:r>
            <a:r>
              <a:rPr lang="nb-NO" sz="1600" dirty="0" err="1"/>
              <a:t>preferably</a:t>
            </a:r>
            <a:r>
              <a:rPr lang="nb-NO" sz="1600" dirty="0"/>
              <a:t> be </a:t>
            </a:r>
            <a:r>
              <a:rPr lang="nb-NO" sz="1600" dirty="0" err="1"/>
              <a:t>completed</a:t>
            </a:r>
            <a:r>
              <a:rPr lang="nb-NO" sz="1600" dirty="0"/>
              <a:t> </a:t>
            </a:r>
            <a:r>
              <a:rPr lang="nb-NO" sz="1600" b="1" dirty="0"/>
              <a:t>by </a:t>
            </a:r>
            <a:r>
              <a:rPr lang="nb-NO" sz="1600" b="1" dirty="0" err="1"/>
              <a:t>October</a:t>
            </a:r>
            <a:r>
              <a:rPr lang="nb-NO" sz="1600" b="1" dirty="0"/>
              <a:t> 1st. </a:t>
            </a:r>
            <a:r>
              <a:rPr lang="nb-NO" sz="1600" dirty="0" err="1"/>
              <a:t>However</a:t>
            </a:r>
            <a:r>
              <a:rPr lang="nb-NO" sz="1600" dirty="0"/>
              <a:t>, </a:t>
            </a:r>
            <a:r>
              <a:rPr lang="nb-NO" sz="1600" dirty="0" err="1"/>
              <a:t>waiting</a:t>
            </a:r>
            <a:r>
              <a:rPr lang="nb-NO" sz="1600" dirty="0"/>
              <a:t> time </a:t>
            </a:r>
            <a:r>
              <a:rPr lang="nb-NO" sz="1600" dirty="0" err="1"/>
              <a:t>may</a:t>
            </a:r>
            <a:r>
              <a:rPr lang="nb-NO" sz="1600" dirty="0"/>
              <a:t> </a:t>
            </a:r>
            <a:r>
              <a:rPr lang="nb-NO" sz="1600" dirty="0" err="1"/>
              <a:t>occur</a:t>
            </a:r>
            <a:r>
              <a:rPr lang="nb-NO" sz="1600" dirty="0"/>
              <a:t> and </a:t>
            </a:r>
            <a:r>
              <a:rPr lang="nb-NO" sz="1600" dirty="0" err="1"/>
              <a:t>hence</a:t>
            </a:r>
            <a:r>
              <a:rPr lang="nb-NO" sz="1600" dirty="0"/>
              <a:t> it is </a:t>
            </a:r>
            <a:r>
              <a:rPr lang="nb-NO" sz="1600" dirty="0" err="1"/>
              <a:t>acceptable</a:t>
            </a:r>
            <a:r>
              <a:rPr lang="nb-NO" sz="1600" dirty="0"/>
              <a:t> to </a:t>
            </a:r>
            <a:r>
              <a:rPr lang="nb-NO" sz="1600" dirty="0" err="1"/>
              <a:t>document</a:t>
            </a:r>
            <a:r>
              <a:rPr lang="nb-NO" sz="1600" dirty="0"/>
              <a:t> </a:t>
            </a:r>
            <a:r>
              <a:rPr lang="nb-NO" sz="1600" dirty="0" err="1"/>
              <a:t>when</a:t>
            </a:r>
            <a:r>
              <a:rPr lang="nb-NO" sz="1600" dirty="0"/>
              <a:t> </a:t>
            </a:r>
            <a:r>
              <a:rPr lang="nb-NO" sz="1600" dirty="0" err="1"/>
              <a:t>the</a:t>
            </a:r>
            <a:r>
              <a:rPr lang="nb-NO" sz="1600" dirty="0"/>
              <a:t> test </a:t>
            </a:r>
            <a:r>
              <a:rPr lang="nb-NO" sz="1600" dirty="0" err="1"/>
              <a:t>will</a:t>
            </a:r>
            <a:r>
              <a:rPr lang="nb-NO" sz="1600" dirty="0"/>
              <a:t> be </a:t>
            </a:r>
            <a:r>
              <a:rPr lang="nb-NO" sz="1600" dirty="0" err="1"/>
              <a:t>completed</a:t>
            </a:r>
            <a:r>
              <a:rPr lang="nb-NO" sz="1600" dirty="0"/>
              <a:t> by </a:t>
            </a:r>
            <a:r>
              <a:rPr lang="nb-NO" sz="1600" dirty="0" err="1"/>
              <a:t>the</a:t>
            </a:r>
            <a:r>
              <a:rPr lang="nb-NO" sz="1600" dirty="0"/>
              <a:t> </a:t>
            </a:r>
            <a:r>
              <a:rPr lang="nb-NO" sz="1600" dirty="0" err="1"/>
              <a:t>candidate</a:t>
            </a:r>
            <a:r>
              <a:rPr lang="nb-NO" sz="1600" dirty="0"/>
              <a:t>.   </a:t>
            </a:r>
          </a:p>
          <a:p>
            <a:pPr marL="742950" lvl="1" indent="-285750" algn="l">
              <a:lnSpc>
                <a:spcPct val="150000"/>
              </a:lnSpc>
              <a:buFont typeface="Wingdings" panose="05000000000000000000" pitchFamily="2" charset="2"/>
              <a:buChar char="q"/>
            </a:pPr>
            <a:r>
              <a:rPr lang="nb-NO" sz="1600" dirty="0"/>
              <a:t>GRSP </a:t>
            </a:r>
            <a:r>
              <a:rPr lang="nb-NO" sz="1600" b="1" dirty="0" err="1"/>
              <a:t>confirmation</a:t>
            </a:r>
            <a:r>
              <a:rPr lang="nb-NO" sz="1600" b="1" dirty="0"/>
              <a:t> </a:t>
            </a:r>
            <a:r>
              <a:rPr lang="nb-NO" sz="1600" b="1" dirty="0" err="1"/>
              <a:t>of</a:t>
            </a:r>
            <a:r>
              <a:rPr lang="nb-NO" sz="1600" b="1" dirty="0"/>
              <a:t> </a:t>
            </a:r>
            <a:r>
              <a:rPr lang="nb-NO" sz="1600" b="1" dirty="0" err="1"/>
              <a:t>scholarships</a:t>
            </a:r>
            <a:r>
              <a:rPr lang="nb-NO" sz="1600" b="1" dirty="0"/>
              <a:t> in </a:t>
            </a:r>
            <a:r>
              <a:rPr lang="nb-NO" sz="1600" b="1" dirty="0" err="1"/>
              <a:t>January</a:t>
            </a:r>
            <a:r>
              <a:rPr lang="nb-NO" sz="1600" b="1" dirty="0"/>
              <a:t>. </a:t>
            </a:r>
            <a:r>
              <a:rPr lang="nb-NO" sz="1600" dirty="0"/>
              <a:t>   </a:t>
            </a:r>
          </a:p>
          <a:p>
            <a:pPr marL="742950" lvl="1" indent="-285750" algn="l">
              <a:buFont typeface="Wingdings" panose="05000000000000000000" pitchFamily="2" charset="2"/>
              <a:buChar char="q"/>
            </a:pPr>
            <a:endParaRPr lang="nb-NO" sz="1600" dirty="0"/>
          </a:p>
        </p:txBody>
      </p:sp>
      <p:pic>
        <p:nvPicPr>
          <p:cNvPr id="1026" name="Picture 2"/>
          <p:cNvPicPr>
            <a:picLocks noChangeAspect="1" noChangeArrowheads="1"/>
          </p:cNvPicPr>
          <p:nvPr/>
        </p:nvPicPr>
        <p:blipFill>
          <a:blip r:embed="rId2" cstate="print"/>
          <a:srcRect/>
          <a:stretch>
            <a:fillRect/>
          </a:stretch>
        </p:blipFill>
        <p:spPr bwMode="auto">
          <a:xfrm>
            <a:off x="1524000" y="-99391"/>
            <a:ext cx="9144000" cy="1296144"/>
          </a:xfrm>
          <a:prstGeom prst="rect">
            <a:avLst/>
          </a:prstGeom>
          <a:noFill/>
          <a:ln w="9525">
            <a:noFill/>
            <a:miter lim="800000"/>
            <a:headEnd/>
            <a:tailEnd/>
          </a:ln>
        </p:spPr>
      </p:pic>
      <p:pic>
        <p:nvPicPr>
          <p:cNvPr id="8" name="Picture 7"/>
          <p:cNvPicPr/>
          <p:nvPr/>
        </p:nvPicPr>
        <p:blipFill>
          <a:blip r:embed="rId3" cstate="print"/>
          <a:srcRect/>
          <a:stretch>
            <a:fillRect/>
          </a:stretch>
        </p:blipFill>
        <p:spPr bwMode="auto">
          <a:xfrm>
            <a:off x="8955148" y="6174801"/>
            <a:ext cx="1749365" cy="595222"/>
          </a:xfrm>
          <a:prstGeom prst="rect">
            <a:avLst/>
          </a:prstGeom>
          <a:noFill/>
          <a:ln w="9525">
            <a:noFill/>
            <a:miter lim="800000"/>
            <a:headEnd/>
            <a:tailEnd/>
          </a:ln>
        </p:spPr>
      </p:pic>
      <p:sp>
        <p:nvSpPr>
          <p:cNvPr id="6" name="Plassholder for bunntekst 1">
            <a:extLst>
              <a:ext uri="{FF2B5EF4-FFF2-40B4-BE49-F238E27FC236}">
                <a16:creationId xmlns:a16="http://schemas.microsoft.com/office/drawing/2014/main" xmlns="" id="{B8AF8572-F294-473C-8365-5DADE4213A43}"/>
              </a:ext>
            </a:extLst>
          </p:cNvPr>
          <p:cNvSpPr>
            <a:spLocks noGrp="1"/>
          </p:cNvSpPr>
          <p:nvPr>
            <p:ph type="ftr" sz="quarter" idx="11"/>
          </p:nvPr>
        </p:nvSpPr>
        <p:spPr>
          <a:xfrm>
            <a:off x="2733675" y="6356350"/>
            <a:ext cx="5810250" cy="365125"/>
          </a:xfrm>
        </p:spPr>
        <p:txBody>
          <a:bodyPr/>
          <a:lstStyle/>
          <a:p>
            <a:r>
              <a:rPr lang="en-US" dirty="0" err="1"/>
              <a:t>Nesbru</a:t>
            </a:r>
            <a:r>
              <a:rPr lang="en-US" dirty="0"/>
              <a:t> Rotary Club Presentation of GRSP – </a:t>
            </a:r>
          </a:p>
          <a:p>
            <a:r>
              <a:rPr lang="en-US" dirty="0"/>
              <a:t>Contact person Rune Løw M: 90882779 E: </a:t>
            </a:r>
            <a:r>
              <a:rPr lang="en-US" dirty="0">
                <a:hlinkClick r:id="rId4"/>
              </a:rPr>
              <a:t>runeloew@online.no</a:t>
            </a:r>
            <a:endParaRPr lang="en-US" dirty="0"/>
          </a:p>
          <a:p>
            <a:endParaRPr lang="nb-NO" dirty="0"/>
          </a:p>
        </p:txBody>
      </p:sp>
    </p:spTree>
    <p:extLst>
      <p:ext uri="{BB962C8B-B14F-4D97-AF65-F5344CB8AC3E}">
        <p14:creationId xmlns:p14="http://schemas.microsoft.com/office/powerpoint/2010/main" val="377609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0" y="-99391"/>
            <a:ext cx="9144000" cy="1296144"/>
          </a:xfrm>
          <a:prstGeom prst="rect">
            <a:avLst/>
          </a:prstGeom>
          <a:noFill/>
          <a:ln w="9525">
            <a:noFill/>
            <a:miter lim="800000"/>
            <a:headEnd/>
            <a:tailEnd/>
          </a:ln>
        </p:spPr>
      </p:pic>
      <p:pic>
        <p:nvPicPr>
          <p:cNvPr id="8" name="Picture 7"/>
          <p:cNvPicPr/>
          <p:nvPr/>
        </p:nvPicPr>
        <p:blipFill>
          <a:blip r:embed="rId3" cstate="print"/>
          <a:srcRect/>
          <a:stretch>
            <a:fillRect/>
          </a:stretch>
        </p:blipFill>
        <p:spPr bwMode="auto">
          <a:xfrm>
            <a:off x="8955148" y="6174801"/>
            <a:ext cx="1749365" cy="595222"/>
          </a:xfrm>
          <a:prstGeom prst="rect">
            <a:avLst/>
          </a:prstGeom>
          <a:noFill/>
          <a:ln w="9525">
            <a:noFill/>
            <a:miter lim="800000"/>
            <a:headEnd/>
            <a:tailEnd/>
          </a:ln>
        </p:spPr>
      </p:pic>
      <p:sp>
        <p:nvSpPr>
          <p:cNvPr id="2" name="Rektangel 1">
            <a:extLst>
              <a:ext uri="{FF2B5EF4-FFF2-40B4-BE49-F238E27FC236}">
                <a16:creationId xmlns:a16="http://schemas.microsoft.com/office/drawing/2014/main" xmlns="" id="{228C9CCE-9B0F-4C85-B3DF-5F7CE7591BCE}"/>
              </a:ext>
            </a:extLst>
          </p:cNvPr>
          <p:cNvSpPr/>
          <p:nvPr/>
        </p:nvSpPr>
        <p:spPr>
          <a:xfrm>
            <a:off x="1517640" y="1491487"/>
            <a:ext cx="9338202" cy="4826129"/>
          </a:xfrm>
          <a:prstGeom prst="rect">
            <a:avLst/>
          </a:prstGeom>
        </p:spPr>
        <p:txBody>
          <a:bodyPr wrap="square">
            <a:spAutoFit/>
          </a:bodyPr>
          <a:lstStyle/>
          <a:p>
            <a:pPr marL="342900" indent="-342900">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Times New Roman" panose="02020603050405020304" pitchFamily="18" charset="0"/>
              </a:rPr>
              <a:t>The GRSP scholarship covers all expenses such as </a:t>
            </a:r>
            <a:r>
              <a:rPr lang="en-US" sz="1600" b="1" dirty="0">
                <a:latin typeface="Calibri" panose="020F0502020204030204" pitchFamily="34" charset="0"/>
                <a:ea typeface="Calibri" panose="020F0502020204030204" pitchFamily="34" charset="0"/>
                <a:cs typeface="Times New Roman" panose="02020603050405020304" pitchFamily="18" charset="0"/>
              </a:rPr>
              <a:t>tuition fee,</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b="1" dirty="0">
                <a:latin typeface="Calibri" panose="020F0502020204030204" pitchFamily="34" charset="0"/>
                <a:ea typeface="Calibri" panose="020F0502020204030204" pitchFamily="34" charset="0"/>
                <a:cs typeface="Times New Roman" panose="02020603050405020304" pitchFamily="18" charset="0"/>
              </a:rPr>
              <a:t>housing, meal plans and other fees </a:t>
            </a:r>
            <a:r>
              <a:rPr lang="en-US" sz="1600" dirty="0">
                <a:latin typeface="Calibri" panose="020F0502020204030204" pitchFamily="34" charset="0"/>
                <a:ea typeface="Calibri" panose="020F0502020204030204" pitchFamily="34" charset="0"/>
                <a:cs typeface="Times New Roman" panose="02020603050405020304" pitchFamily="18" charset="0"/>
              </a:rPr>
              <a:t>for the entire year.</a:t>
            </a:r>
          </a:p>
          <a:p>
            <a:pPr marL="342900" indent="-342900">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Times New Roman" panose="02020603050405020304" pitchFamily="18" charset="0"/>
              </a:rPr>
              <a:t>Each student will be provided a </a:t>
            </a:r>
            <a:r>
              <a:rPr lang="en-US" sz="1600" b="1" dirty="0">
                <a:latin typeface="Calibri" panose="020F0502020204030204" pitchFamily="34" charset="0"/>
                <a:ea typeface="Calibri" panose="020F0502020204030204" pitchFamily="34" charset="0"/>
                <a:cs typeface="Times New Roman" panose="02020603050405020304" pitchFamily="18" charset="0"/>
              </a:rPr>
              <a:t>“host family” </a:t>
            </a:r>
            <a:r>
              <a:rPr lang="en-US" sz="1600" dirty="0">
                <a:latin typeface="Calibri" panose="020F0502020204030204" pitchFamily="34" charset="0"/>
                <a:ea typeface="Calibri" panose="020F0502020204030204" pitchFamily="34" charset="0"/>
                <a:cs typeface="Times New Roman" panose="02020603050405020304" pitchFamily="18" charset="0"/>
              </a:rPr>
              <a:t>where the student(s) will stay initially before they move to University Campus. </a:t>
            </a:r>
          </a:p>
          <a:p>
            <a:pPr marL="342900" indent="-342900">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Times New Roman" panose="02020603050405020304" pitchFamily="18" charset="0"/>
              </a:rPr>
              <a:t>The </a:t>
            </a:r>
            <a:r>
              <a:rPr lang="en-US" sz="1600" b="1" dirty="0">
                <a:latin typeface="Calibri" panose="020F0502020204030204" pitchFamily="34" charset="0"/>
                <a:ea typeface="Calibri" panose="020F0502020204030204" pitchFamily="34" charset="0"/>
                <a:cs typeface="Times New Roman" panose="02020603050405020304" pitchFamily="18" charset="0"/>
              </a:rPr>
              <a:t>students cover</a:t>
            </a:r>
            <a:r>
              <a:rPr lang="en-US" sz="1600" dirty="0">
                <a:latin typeface="Calibri" panose="020F0502020204030204" pitchFamily="34" charset="0"/>
                <a:ea typeface="Calibri" panose="020F0502020204030204" pitchFamily="34" charset="0"/>
                <a:cs typeface="Times New Roman" panose="02020603050405020304" pitchFamily="18" charset="0"/>
              </a:rPr>
              <a:t> travel costs to/from USA, insurance and “pocket money” (</a:t>
            </a:r>
            <a:r>
              <a:rPr lang="en-US" sz="1600" b="1" dirty="0">
                <a:latin typeface="Calibri" panose="020F0502020204030204" pitchFamily="34" charset="0"/>
                <a:ea typeface="Calibri" panose="020F0502020204030204" pitchFamily="34" charset="0"/>
                <a:cs typeface="Times New Roman" panose="02020603050405020304" pitchFamily="18" charset="0"/>
              </a:rPr>
              <a:t>min. USD 3000</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15000"/>
              </a:lnSpc>
              <a:spcBef>
                <a:spcPts val="600"/>
              </a:spcBef>
              <a:spcAft>
                <a:spcPts val="600"/>
              </a:spcAft>
              <a:buFont typeface="Wingdings" panose="05000000000000000000" pitchFamily="2" charset="2"/>
              <a:buChar char="q"/>
            </a:pPr>
            <a:r>
              <a:rPr lang="en-US" sz="1600" b="1" dirty="0" err="1">
                <a:latin typeface="Calibri" panose="020F0502020204030204" pitchFamily="34" charset="0"/>
                <a:ea typeface="Calibri" panose="020F0502020204030204" pitchFamily="34" charset="0"/>
                <a:cs typeface="Times New Roman" panose="02020603050405020304" pitchFamily="18" charset="0"/>
              </a:rPr>
              <a:t>Nesbru</a:t>
            </a:r>
            <a:r>
              <a:rPr lang="en-US" sz="1600" b="1" dirty="0">
                <a:latin typeface="Calibri" panose="020F0502020204030204" pitchFamily="34" charset="0"/>
                <a:ea typeface="Calibri" panose="020F0502020204030204" pitchFamily="34" charset="0"/>
                <a:cs typeface="Times New Roman" panose="02020603050405020304" pitchFamily="18" charset="0"/>
              </a:rPr>
              <a:t> Rotary Club contribute </a:t>
            </a:r>
            <a:r>
              <a:rPr lang="en-US" sz="1600" dirty="0">
                <a:latin typeface="Calibri" panose="020F0502020204030204" pitchFamily="34" charset="0"/>
                <a:ea typeface="Calibri" panose="020F0502020204030204" pitchFamily="34" charset="0"/>
                <a:cs typeface="Times New Roman" panose="02020603050405020304" pitchFamily="18" charset="0"/>
              </a:rPr>
              <a:t>with </a:t>
            </a:r>
            <a:r>
              <a:rPr lang="en-US" sz="1600" b="1" dirty="0">
                <a:latin typeface="Calibri" panose="020F0502020204030204" pitchFamily="34" charset="0"/>
                <a:ea typeface="Calibri" panose="020F0502020204030204" pitchFamily="34" charset="0"/>
                <a:cs typeface="Times New Roman" panose="02020603050405020304" pitchFamily="18" charset="0"/>
              </a:rPr>
              <a:t>NOK 15.000</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15000"/>
              </a:lnSpc>
              <a:spcBef>
                <a:spcPts val="600"/>
              </a:spcBef>
              <a:spcAft>
                <a:spcPts val="600"/>
              </a:spcAft>
              <a:buFont typeface="Wingdings" panose="05000000000000000000" pitchFamily="2" charset="2"/>
              <a:buChar char="q"/>
            </a:pPr>
            <a:r>
              <a:rPr lang="en-US" sz="1600" dirty="0">
                <a:latin typeface="Calibri" panose="020F0502020204030204" pitchFamily="34" charset="0"/>
                <a:ea typeface="Calibri" panose="020F0502020204030204" pitchFamily="34" charset="0"/>
                <a:cs typeface="Times New Roman" panose="02020603050405020304" pitchFamily="18" charset="0"/>
              </a:rPr>
              <a:t>Both </a:t>
            </a:r>
            <a:r>
              <a:rPr lang="en-US" sz="1600" dirty="0" err="1">
                <a:latin typeface="Calibri" panose="020F0502020204030204" pitchFamily="34" charset="0"/>
                <a:ea typeface="Calibri" panose="020F0502020204030204" pitchFamily="34" charset="0"/>
                <a:cs typeface="Times New Roman" panose="02020603050405020304" pitchFamily="18" charset="0"/>
              </a:rPr>
              <a:t>Nesbru</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err="1">
                <a:latin typeface="Calibri" panose="020F0502020204030204" pitchFamily="34" charset="0"/>
                <a:ea typeface="Calibri" panose="020F0502020204030204" pitchFamily="34" charset="0"/>
                <a:cs typeface="Times New Roman" panose="02020603050405020304" pitchFamily="18" charset="0"/>
              </a:rPr>
              <a:t>vgs</a:t>
            </a:r>
            <a:r>
              <a:rPr lang="en-US" sz="1600" dirty="0">
                <a:latin typeface="Calibri" panose="020F0502020204030204" pitchFamily="34" charset="0"/>
                <a:ea typeface="Calibri" panose="020F0502020204030204" pitchFamily="34" charset="0"/>
                <a:cs typeface="Times New Roman" panose="02020603050405020304" pitchFamily="18" charset="0"/>
              </a:rPr>
              <a:t>. and </a:t>
            </a:r>
            <a:r>
              <a:rPr lang="en-US" sz="1600" dirty="0" err="1">
                <a:latin typeface="Calibri" panose="020F0502020204030204" pitchFamily="34" charset="0"/>
                <a:ea typeface="Calibri" panose="020F0502020204030204" pitchFamily="34" charset="0"/>
                <a:cs typeface="Times New Roman" panose="02020603050405020304" pitchFamily="18" charset="0"/>
              </a:rPr>
              <a:t>Nesbru</a:t>
            </a:r>
            <a:r>
              <a:rPr lang="en-US" sz="1600" dirty="0">
                <a:latin typeface="Calibri" panose="020F0502020204030204" pitchFamily="34" charset="0"/>
                <a:ea typeface="Calibri" panose="020F0502020204030204" pitchFamily="34" charset="0"/>
                <a:cs typeface="Times New Roman" panose="02020603050405020304" pitchFamily="18" charset="0"/>
              </a:rPr>
              <a:t> Rotary Club will assign </a:t>
            </a:r>
            <a:r>
              <a:rPr lang="en-US" sz="1600" b="1" dirty="0">
                <a:latin typeface="Calibri" panose="020F0502020204030204" pitchFamily="34" charset="0"/>
                <a:ea typeface="Calibri" panose="020F0502020204030204" pitchFamily="34" charset="0"/>
                <a:cs typeface="Times New Roman" panose="02020603050405020304" pitchFamily="18" charset="0"/>
              </a:rPr>
              <a:t>dedicated contact persons </a:t>
            </a:r>
            <a:r>
              <a:rPr lang="en-US" sz="1600" dirty="0">
                <a:latin typeface="Calibri" panose="020F0502020204030204" pitchFamily="34" charset="0"/>
                <a:ea typeface="Calibri" panose="020F0502020204030204" pitchFamily="34" charset="0"/>
                <a:cs typeface="Times New Roman" panose="02020603050405020304" pitchFamily="18" charset="0"/>
              </a:rPr>
              <a:t>for following up with both the student / family. </a:t>
            </a:r>
          </a:p>
          <a:p>
            <a:pPr marL="342900" indent="-342900">
              <a:lnSpc>
                <a:spcPct val="115000"/>
              </a:lnSpc>
              <a:spcBef>
                <a:spcPts val="600"/>
              </a:spcBef>
              <a:spcAft>
                <a:spcPts val="600"/>
              </a:spcAft>
              <a:buFont typeface="Wingdings" panose="05000000000000000000" pitchFamily="2" charset="2"/>
              <a:buChar char="q"/>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Further information can be found at </a:t>
            </a:r>
            <a:r>
              <a:rPr lang="en-US"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www.GRSP.</a:t>
            </a:r>
            <a:r>
              <a:rPr lang="en-US" sz="1600" u="sng">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org</a:t>
            </a:r>
            <a:r>
              <a:rPr lang="en-US" sz="1600">
                <a:latin typeface="Calibri" panose="020F0502020204030204" pitchFamily="34" charset="0"/>
                <a:ea typeface="Calibri" panose="020F0502020204030204" pitchFamily="34" charset="0"/>
                <a:cs typeface="Calibri" panose="020F0502020204030204" pitchFamily="34" charset="0"/>
              </a:rPr>
              <a:t> .</a:t>
            </a:r>
            <a:endParaRPr lang="nb-NO" sz="1600" dirty="0">
              <a:latin typeface="Calibri" panose="020F0502020204030204" pitchFamily="34" charset="0"/>
              <a:ea typeface="MS Mincho" panose="02020609040205080304" pitchFamily="49" charset="-128"/>
              <a:cs typeface="Calibri" panose="020F0502020204030204" pitchFamily="34"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
            </a:r>
            <a:br>
              <a:rPr lang="en-US" sz="1600" dirty="0">
                <a:latin typeface="Calibri" panose="020F0502020204030204" pitchFamily="34" charset="0"/>
                <a:ea typeface="Calibri" panose="020F0502020204030204" pitchFamily="34" charset="0"/>
                <a:cs typeface="Calibri" panose="020F0502020204030204" pitchFamily="34" charset="0"/>
              </a:rPr>
            </a:b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600"/>
              </a:spcBef>
              <a:spcAft>
                <a:spcPts val="600"/>
              </a:spcAft>
              <a:buFont typeface="Wingdings" panose="05000000000000000000" pitchFamily="2" charset="2"/>
              <a:buChar char="q"/>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Plassholder for bunntekst 1">
            <a:extLst>
              <a:ext uri="{FF2B5EF4-FFF2-40B4-BE49-F238E27FC236}">
                <a16:creationId xmlns:a16="http://schemas.microsoft.com/office/drawing/2014/main" xmlns="" id="{72AACF8E-27FC-4DEB-80F4-DC0BD3C2B40C}"/>
              </a:ext>
            </a:extLst>
          </p:cNvPr>
          <p:cNvSpPr>
            <a:spLocks noGrp="1"/>
          </p:cNvSpPr>
          <p:nvPr>
            <p:ph type="ftr" sz="quarter" idx="11"/>
          </p:nvPr>
        </p:nvSpPr>
        <p:spPr>
          <a:xfrm>
            <a:off x="2733675" y="6356350"/>
            <a:ext cx="5810250" cy="365125"/>
          </a:xfrm>
        </p:spPr>
        <p:txBody>
          <a:bodyPr/>
          <a:lstStyle/>
          <a:p>
            <a:r>
              <a:rPr lang="en-US" dirty="0" err="1"/>
              <a:t>Nesbru</a:t>
            </a:r>
            <a:r>
              <a:rPr lang="en-US" dirty="0"/>
              <a:t> Rotary Club Presentation of GRSP – </a:t>
            </a:r>
          </a:p>
          <a:p>
            <a:r>
              <a:rPr lang="en-US" dirty="0"/>
              <a:t>Contact person Rune Løw M: 90882779 E: </a:t>
            </a:r>
            <a:r>
              <a:rPr lang="en-US" dirty="0">
                <a:hlinkClick r:id="rId5"/>
              </a:rPr>
              <a:t>runeloew@online.no</a:t>
            </a:r>
            <a:endParaRPr lang="en-US" dirty="0"/>
          </a:p>
          <a:p>
            <a:endParaRPr lang="nb-NO" dirty="0"/>
          </a:p>
        </p:txBody>
      </p:sp>
    </p:spTree>
    <p:extLst>
      <p:ext uri="{BB962C8B-B14F-4D97-AF65-F5344CB8AC3E}">
        <p14:creationId xmlns:p14="http://schemas.microsoft.com/office/powerpoint/2010/main" val="118259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557</Words>
  <Application>Microsoft Office PowerPoint</Application>
  <PresentationFormat>Egendefinert</PresentationFormat>
  <Paragraphs>41</Paragraphs>
  <Slides>4</Slides>
  <Notes>0</Notes>
  <HiddenSlides>0</HiddenSlides>
  <MMClips>0</MMClips>
  <ScaleCrop>false</ScaleCrop>
  <HeadingPairs>
    <vt:vector size="4" baseType="variant">
      <vt:variant>
        <vt:lpstr>Tema</vt:lpstr>
      </vt:variant>
      <vt:variant>
        <vt:i4>1</vt:i4>
      </vt:variant>
      <vt:variant>
        <vt:lpstr>Lysbildetitler</vt:lpstr>
      </vt:variant>
      <vt:variant>
        <vt:i4>4</vt:i4>
      </vt:variant>
    </vt:vector>
  </HeadingPairs>
  <TitlesOfParts>
    <vt:vector size="5" baseType="lpstr">
      <vt:lpstr>Office-tema</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Rune</dc:creator>
  <cp:lastModifiedBy>Eier</cp:lastModifiedBy>
  <cp:revision>35</cp:revision>
  <cp:lastPrinted>2018-11-21T07:39:44Z</cp:lastPrinted>
  <dcterms:created xsi:type="dcterms:W3CDTF">2018-11-20T10:37:37Z</dcterms:created>
  <dcterms:modified xsi:type="dcterms:W3CDTF">2020-01-06T14:52:17Z</dcterms:modified>
</cp:coreProperties>
</file>